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32"/>
  </p:notesMasterIdLst>
  <p:handoutMasterIdLst>
    <p:handoutMasterId r:id="rId33"/>
  </p:handoutMasterIdLst>
  <p:sldIdLst>
    <p:sldId id="359" r:id="rId2"/>
    <p:sldId id="422" r:id="rId3"/>
    <p:sldId id="424" r:id="rId4"/>
    <p:sldId id="425" r:id="rId5"/>
    <p:sldId id="426" r:id="rId6"/>
    <p:sldId id="427" r:id="rId7"/>
    <p:sldId id="428" r:id="rId8"/>
    <p:sldId id="431" r:id="rId9"/>
    <p:sldId id="429" r:id="rId10"/>
    <p:sldId id="439" r:id="rId11"/>
    <p:sldId id="438" r:id="rId12"/>
    <p:sldId id="436" r:id="rId13"/>
    <p:sldId id="418" r:id="rId14"/>
    <p:sldId id="419" r:id="rId15"/>
    <p:sldId id="437" r:id="rId16"/>
    <p:sldId id="440" r:id="rId17"/>
    <p:sldId id="433" r:id="rId18"/>
    <p:sldId id="430" r:id="rId19"/>
    <p:sldId id="435" r:id="rId20"/>
    <p:sldId id="378" r:id="rId21"/>
    <p:sldId id="415" r:id="rId22"/>
    <p:sldId id="416" r:id="rId23"/>
    <p:sldId id="417" r:id="rId24"/>
    <p:sldId id="421" r:id="rId25"/>
    <p:sldId id="383" r:id="rId26"/>
    <p:sldId id="432" r:id="rId27"/>
    <p:sldId id="387" r:id="rId28"/>
    <p:sldId id="388" r:id="rId29"/>
    <p:sldId id="389" r:id="rId30"/>
    <p:sldId id="369" r:id="rId3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CE0000"/>
    <a:srgbClr val="C00000"/>
    <a:srgbClr val="A5ACB0"/>
    <a:srgbClr val="D3DAD5"/>
    <a:srgbClr val="7A909E"/>
    <a:srgbClr val="84B3A3"/>
    <a:srgbClr val="446E60"/>
    <a:srgbClr val="337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2" autoAdjust="0"/>
    <p:restoredTop sz="96601" autoAdjust="0"/>
  </p:normalViewPr>
  <p:slideViewPr>
    <p:cSldViewPr snapToGrid="0">
      <p:cViewPr>
        <p:scale>
          <a:sx n="140" d="100"/>
          <a:sy n="140" d="100"/>
        </p:scale>
        <p:origin x="-280" y="120"/>
      </p:cViewPr>
      <p:guideLst>
        <p:guide orient="horz" pos="993"/>
        <p:guide orient="horz" pos="3605"/>
        <p:guide orient="horz" pos="2144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0" y="6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July 10, 2014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472"/>
          </a:xfrm>
          <a:prstGeom prst="rect">
            <a:avLst/>
          </a:prstGeom>
        </p:spPr>
        <p:txBody>
          <a:bodyPr vert="horz"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6842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6" y="274639"/>
            <a:ext cx="6127751" cy="604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2" y="1325562"/>
            <a:ext cx="7761287" cy="4313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6539" y="6397626"/>
            <a:ext cx="8688387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AC873D4-959B-0944-AA10-F729E5DC1B2F}" type="slidenum">
              <a:rPr lang="en-US"/>
              <a:pPr/>
              <a:t>‹#›</a:t>
            </a:fld>
            <a:endParaRPr lang="en-US">
              <a:latin typeface="Arial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60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2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94291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  <a:lvl4pPr>
              <a:buClr>
                <a:schemeClr val="accent4"/>
              </a:buClr>
              <a:defRPr/>
            </a:lvl4pPr>
            <a:lvl5pPr>
              <a:buClr>
                <a:schemeClr val="accent4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35535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59428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bg>
      <p:bgPr>
        <a:gradFill flip="none" rotWithShape="1">
          <a:gsLst>
            <a:gs pos="0">
              <a:srgbClr val="AEB6BC"/>
            </a:gs>
            <a:gs pos="10000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10077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0019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46089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4" r:id="rId9"/>
    <p:sldLayoutId id="2147484226" r:id="rId10"/>
    <p:sldLayoutId id="2147484227" r:id="rId11"/>
    <p:sldLayoutId id="2147484228" r:id="rId12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28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48.png"/><Relationship Id="rId5" Type="http://schemas.openxmlformats.org/officeDocument/2006/relationships/image" Target="../media/image69.png"/><Relationship Id="rId6" Type="http://schemas.microsoft.com/office/2007/relationships/hdphoto" Target="../media/hdphoto3.wdp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0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48.png"/><Relationship Id="rId8" Type="http://schemas.openxmlformats.org/officeDocument/2006/relationships/image" Target="../media/image76.png"/><Relationship Id="rId9" Type="http://schemas.openxmlformats.org/officeDocument/2006/relationships/image" Target="../media/image77.png"/><Relationship Id="rId10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61.png"/><Relationship Id="rId5" Type="http://schemas.openxmlformats.org/officeDocument/2006/relationships/image" Target="../media/image78.png"/><Relationship Id="rId6" Type="http://schemas.openxmlformats.org/officeDocument/2006/relationships/image" Target="../media/image62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16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microsoft.com/office/2007/relationships/hdphoto" Target="../media/hdphoto1.wdp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microsoft.com/office/2007/relationships/hdphoto" Target="../media/hdphoto2.wdp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FortiClient V5.2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June, 2014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Control for Mobile Users</a:t>
            </a:r>
          </a:p>
        </p:txBody>
      </p:sp>
      <p:pic>
        <p:nvPicPr>
          <p:cNvPr id="10" name="Picture 9" descr="Cloud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371600"/>
            <a:ext cx="2833688" cy="1905000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2" name="Rounded Rectangle 11"/>
          <p:cNvSpPr/>
          <p:nvPr/>
        </p:nvSpPr>
        <p:spPr bwMode="auto">
          <a:xfrm>
            <a:off x="262467" y="3852334"/>
            <a:ext cx="5257800" cy="2209800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4081" y="1415598"/>
            <a:ext cx="5257800" cy="2209800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4" name="Picture 6" descr="FortiGate_Icon_2U_L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888" y="2000250"/>
            <a:ext cx="202723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loud-Blu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5480" y="3957638"/>
            <a:ext cx="1258887" cy="839787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3996267" y="4995863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INTERNET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4292600" y="2559050"/>
            <a:ext cx="633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LAN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18000" y="5604934"/>
            <a:ext cx="1049866" cy="3048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29667" y="5570538"/>
            <a:ext cx="69750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OFF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309614" y="3244398"/>
            <a:ext cx="1049866" cy="3048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565650" y="3213100"/>
            <a:ext cx="5302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chemeClr val="bg1"/>
                </a:solidFill>
              </a:rPr>
              <a:t>ON</a:t>
            </a:r>
          </a:p>
        </p:txBody>
      </p:sp>
      <p:pic>
        <p:nvPicPr>
          <p:cNvPr id="22" name="Picture 21" descr="Laptop-L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867" y="400526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635000" y="1706563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800" dirty="0"/>
              <a:t>FortiClient enrolls into the FortiGate and then receives its end point policy</a:t>
            </a:r>
          </a:p>
        </p:txBody>
      </p:sp>
      <p:sp>
        <p:nvSpPr>
          <p:cNvPr id="24" name="TextBox 36"/>
          <p:cNvSpPr txBox="1">
            <a:spLocks noChangeArrowheads="1"/>
          </p:cNvSpPr>
          <p:nvPr/>
        </p:nvSpPr>
        <p:spPr bwMode="auto">
          <a:xfrm>
            <a:off x="643467" y="4081463"/>
            <a:ext cx="2819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800" dirty="0"/>
              <a:t>FortiClient uses last known security policies &amp; VPN Configurations</a:t>
            </a:r>
          </a:p>
          <a:p>
            <a:pPr eaLnBrk="1" hangingPunct="1">
              <a:buFont typeface="Arial" charset="0"/>
              <a:buChar char="•"/>
            </a:pP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5740307" y="3709415"/>
            <a:ext cx="32004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/>
                <a:cs typeface="Arial Narrow"/>
              </a:rPr>
              <a:t>Configuration </a:t>
            </a:r>
            <a:r>
              <a:rPr lang="en-US" sz="2000" b="1" dirty="0" smtClean="0">
                <a:solidFill>
                  <a:srgbClr val="C00000"/>
                </a:solidFill>
                <a:latin typeface="Arial Narrow"/>
                <a:cs typeface="Arial Narrow"/>
              </a:rPr>
              <a:t>Provisioning</a:t>
            </a:r>
            <a:endParaRPr lang="en-US" sz="2000" dirty="0" smtClean="0">
              <a:latin typeface="Arial Narrow"/>
              <a:cs typeface="Arial Narrow"/>
            </a:endParaRPr>
          </a:p>
          <a:p>
            <a:pPr marL="342900" indent="-34290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Provides </a:t>
            </a:r>
            <a:r>
              <a:rPr lang="en-US" sz="1800" dirty="0">
                <a:latin typeface="Arial Narrow"/>
                <a:cs typeface="Arial Narrow"/>
              </a:rPr>
              <a:t>consistent end point security policies “on-net” and “off-net</a:t>
            </a:r>
            <a:r>
              <a:rPr lang="en-US" sz="1800" dirty="0" smtClean="0">
                <a:latin typeface="Arial Narrow"/>
                <a:cs typeface="Arial Narrow"/>
              </a:rPr>
              <a:t>”</a:t>
            </a:r>
          </a:p>
          <a:p>
            <a:pPr marL="342900" indent="-34290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Reuse *Application Control &amp; Web Filter Profiles</a:t>
            </a:r>
            <a:endParaRPr lang="en-US" sz="1800" dirty="0">
              <a:latin typeface="Arial Narrow"/>
              <a:cs typeface="Arial Narrow"/>
            </a:endParaRP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26" name="Picture 35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067" y="552926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0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600" y="316865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Laptop-L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600" y="1720850"/>
            <a:ext cx="966788" cy="931863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9" name="Oval 28"/>
          <p:cNvSpPr/>
          <p:nvPr/>
        </p:nvSpPr>
        <p:spPr bwMode="auto">
          <a:xfrm>
            <a:off x="596900" y="178276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605367" y="415766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pic>
        <p:nvPicPr>
          <p:cNvPr id="31" name="Picture 30" descr="Fortinet_Shield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200" y="2254250"/>
            <a:ext cx="366713" cy="465138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32" name="Picture 41"/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217" y="1338243"/>
            <a:ext cx="3746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4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955" y="1333481"/>
            <a:ext cx="3730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8"/>
          <p:cNvPicPr>
            <a:picLocks noChangeAspect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67" y="1338243"/>
            <a:ext cx="37306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9"/>
          <p:cNvPicPr>
            <a:picLocks noChangeAspect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330" y="1338243"/>
            <a:ext cx="37306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0"/>
          <p:cNvPicPr>
            <a:picLocks noChangeAspect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180" y="1338243"/>
            <a:ext cx="37306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480" y="5478463"/>
            <a:ext cx="3746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17" y="5473700"/>
            <a:ext cx="3730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330" y="5478463"/>
            <a:ext cx="37306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592" y="5478463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5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442" y="5478463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 descr="Fortinet_Shield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67" y="453866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43" name="Freeform 42"/>
          <p:cNvSpPr/>
          <p:nvPr/>
        </p:nvSpPr>
        <p:spPr>
          <a:xfrm>
            <a:off x="4494213" y="1765300"/>
            <a:ext cx="2420937" cy="466725"/>
          </a:xfrm>
          <a:custGeom>
            <a:avLst/>
            <a:gdLst>
              <a:gd name="connsiteX0" fmla="*/ 2420872 w 2420872"/>
              <a:gd name="connsiteY0" fmla="*/ 467390 h 467390"/>
              <a:gd name="connsiteX1" fmla="*/ 1309652 w 2420872"/>
              <a:gd name="connsiteY1" fmla="*/ 1096 h 467390"/>
              <a:gd name="connsiteX2" fmla="*/ 0 w 2420872"/>
              <a:gd name="connsiteY2" fmla="*/ 338415 h 46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0872" h="467390">
                <a:moveTo>
                  <a:pt x="2420872" y="467390"/>
                </a:moveTo>
                <a:cubicBezTo>
                  <a:pt x="2067001" y="244991"/>
                  <a:pt x="1713131" y="22592"/>
                  <a:pt x="1309652" y="1096"/>
                </a:cubicBezTo>
                <a:cubicBezTo>
                  <a:pt x="906173" y="-20400"/>
                  <a:pt x="218275" y="280542"/>
                  <a:pt x="0" y="338415"/>
                </a:cubicBezTo>
              </a:path>
            </a:pathLst>
          </a:custGeom>
          <a:ln w="57150" cmpd="sng">
            <a:solidFill>
              <a:schemeClr val="tx2">
                <a:lumMod val="75000"/>
                <a:lumOff val="25000"/>
              </a:schemeClr>
            </a:solidFill>
            <a:headEnd type="none"/>
            <a:tailEnd type="triangle"/>
          </a:ln>
        </p:spPr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6390" y="6400591"/>
            <a:ext cx="3985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Application control </a:t>
            </a:r>
            <a:r>
              <a:rPr lang="en-US" sz="1000" dirty="0" err="1" smtClean="0">
                <a:solidFill>
                  <a:srgbClr val="404040"/>
                </a:solidFill>
                <a:latin typeface="Helvetica 55 Roman"/>
                <a:cs typeface="Helvetica 55 Roman"/>
              </a:rPr>
              <a:t>config</a:t>
            </a: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 for Windows and OS X only</a:t>
            </a:r>
          </a:p>
        </p:txBody>
      </p:sp>
    </p:spTree>
    <p:extLst>
      <p:ext uri="{BB962C8B-B14F-4D97-AF65-F5344CB8AC3E}">
        <p14:creationId xmlns:p14="http://schemas.microsoft.com/office/powerpoint/2010/main" val="49691968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Control for Mobile Users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262467" y="3852334"/>
            <a:ext cx="5257800" cy="2209800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4081" y="1415598"/>
            <a:ext cx="5257800" cy="2209800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4" name="Picture 6" descr="FortiGate_Icon_2U_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86" y="1332454"/>
            <a:ext cx="1536463" cy="107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loud-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5480" y="3957638"/>
            <a:ext cx="1258887" cy="839787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3996267" y="4995863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INTERNET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4292600" y="2559050"/>
            <a:ext cx="633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LAN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18000" y="5604934"/>
            <a:ext cx="1049866" cy="3048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29667" y="5570538"/>
            <a:ext cx="69750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OFF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309614" y="3244398"/>
            <a:ext cx="1049866" cy="3048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565650" y="3213100"/>
            <a:ext cx="5302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chemeClr val="bg1"/>
                </a:solidFill>
              </a:rPr>
              <a:t>ON</a:t>
            </a:r>
          </a:p>
        </p:txBody>
      </p:sp>
      <p:pic>
        <p:nvPicPr>
          <p:cNvPr id="22" name="Picture 21" descr="Laptop-L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867" y="400526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635000" y="1706563"/>
            <a:ext cx="2819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800" dirty="0" smtClean="0"/>
              <a:t>FortiGate informs FortiClient that it’s “on-net” using DHCP “cookies”</a:t>
            </a:r>
            <a:endParaRPr lang="en-US" sz="1800" dirty="0"/>
          </a:p>
        </p:txBody>
      </p:sp>
      <p:sp>
        <p:nvSpPr>
          <p:cNvPr id="24" name="TextBox 36"/>
          <p:cNvSpPr txBox="1">
            <a:spLocks noChangeArrowheads="1"/>
          </p:cNvSpPr>
          <p:nvPr/>
        </p:nvSpPr>
        <p:spPr bwMode="auto">
          <a:xfrm>
            <a:off x="643467" y="4081463"/>
            <a:ext cx="2819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800" dirty="0" smtClean="0"/>
              <a:t>FortiClient Doesn’t receive “on-net” information and activate “off-net” mode 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5766494" y="2282165"/>
            <a:ext cx="3200400" cy="34932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 Narrow"/>
                <a:cs typeface="Arial Narrow"/>
              </a:rPr>
              <a:t>On/off-net Properties</a:t>
            </a:r>
            <a:endParaRPr lang="en-US" sz="2000" dirty="0" smtClean="0">
              <a:latin typeface="Arial Narrow"/>
              <a:cs typeface="Arial Narrow"/>
            </a:endParaRPr>
          </a:p>
          <a:p>
            <a:pPr marL="342900" indent="-34290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FortiClient </a:t>
            </a:r>
            <a:r>
              <a:rPr lang="en-US" sz="1800" dirty="0">
                <a:latin typeface="Arial Narrow"/>
                <a:cs typeface="Arial Narrow"/>
              </a:rPr>
              <a:t>a</a:t>
            </a:r>
            <a:r>
              <a:rPr lang="en-US" sz="1800" dirty="0" smtClean="0">
                <a:latin typeface="Arial Narrow"/>
                <a:cs typeface="Arial Narrow"/>
              </a:rPr>
              <a:t>dopts separate “on-net” and “off-net” configurations depending on locations.</a:t>
            </a:r>
          </a:p>
          <a:p>
            <a:pPr marL="342900" indent="-34290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“On-net” options include turning off local security features, enables client logging</a:t>
            </a:r>
          </a:p>
          <a:p>
            <a:pPr marL="342900" indent="-34290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“Off-net” options include turning on security features and enable VPN automatically. </a:t>
            </a:r>
            <a:endParaRPr lang="en-US" sz="1800" dirty="0">
              <a:latin typeface="Arial Narrow"/>
              <a:cs typeface="Arial Narrow"/>
            </a:endParaRP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26" name="Picture 35"/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067" y="552926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0"/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600" y="316865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Laptop-L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600" y="1720850"/>
            <a:ext cx="966788" cy="931863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9" name="Oval 28"/>
          <p:cNvSpPr/>
          <p:nvPr/>
        </p:nvSpPr>
        <p:spPr bwMode="auto">
          <a:xfrm>
            <a:off x="596900" y="178276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605367" y="415766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pic>
        <p:nvPicPr>
          <p:cNvPr id="31" name="Picture 30" descr="Fortinet_Shie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200" y="2254250"/>
            <a:ext cx="366713" cy="465138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32" name="Picture 41"/>
          <p:cNvPicPr>
            <a:picLocks noChangeAspect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3079750"/>
            <a:ext cx="3746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4"/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074988"/>
            <a:ext cx="373062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8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3079750"/>
            <a:ext cx="37306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9"/>
          <p:cNvPicPr>
            <a:picLocks noChangeAspect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3079750"/>
            <a:ext cx="37306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0"/>
          <p:cNvPicPr>
            <a:picLocks noChangeAspect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3079750"/>
            <a:ext cx="37306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480" y="5478463"/>
            <a:ext cx="3746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17" y="5473700"/>
            <a:ext cx="3730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330" y="5478463"/>
            <a:ext cx="37306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592" y="5478463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442" y="5478463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 descr="Fortinet_Shie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67" y="453866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66390" y="6400591"/>
            <a:ext cx="3985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Application control </a:t>
            </a:r>
            <a:r>
              <a:rPr lang="en-US" sz="1000" dirty="0" err="1" smtClean="0">
                <a:solidFill>
                  <a:srgbClr val="404040"/>
                </a:solidFill>
                <a:latin typeface="Helvetica 55 Roman"/>
                <a:cs typeface="Helvetica 55 Roman"/>
              </a:rPr>
              <a:t>config</a:t>
            </a: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 for Windows and OS X only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4477892" y="2095045"/>
            <a:ext cx="445171" cy="235694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4741995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Client Deployment/Provisioning</a:t>
            </a:r>
            <a:endParaRPr lang="en-CA" dirty="0">
              <a:latin typeface="Arial" charset="0"/>
              <a:cs typeface="Arial" charset="0"/>
            </a:endParaRP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270000"/>
            <a:ext cx="8251825" cy="45180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4"/>
                </a:solidFill>
              </a:rPr>
              <a:t>Standards-based Provisioning Integration</a:t>
            </a: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Microsoft Active Directory / MSI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Deploy using Microsoft SCCM (System Center Configuration Manager)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Online Updates</a:t>
            </a:r>
            <a:endParaRPr lang="en-US" sz="2000" dirty="0"/>
          </a:p>
        </p:txBody>
      </p:sp>
      <p:pic>
        <p:nvPicPr>
          <p:cNvPr id="18436" name="Picture 3" descr="Internet_Rt_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388" y="3357563"/>
            <a:ext cx="14859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Line 113"/>
          <p:cNvSpPr>
            <a:spLocks noChangeShapeType="1"/>
          </p:cNvSpPr>
          <p:nvPr/>
        </p:nvSpPr>
        <p:spPr bwMode="auto">
          <a:xfrm flipV="1">
            <a:off x="6213475" y="4181475"/>
            <a:ext cx="506413" cy="293688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8438" name="Group 5"/>
          <p:cNvGrpSpPr>
            <a:grpSpLocks/>
          </p:cNvGrpSpPr>
          <p:nvPr/>
        </p:nvGrpSpPr>
        <p:grpSpPr bwMode="auto">
          <a:xfrm flipH="1">
            <a:off x="3617913" y="5191125"/>
            <a:ext cx="1743075" cy="1027113"/>
            <a:chOff x="2627557" y="3610654"/>
            <a:chExt cx="1753736" cy="1189229"/>
          </a:xfrm>
        </p:grpSpPr>
        <p:pic>
          <p:nvPicPr>
            <p:cNvPr id="18451" name="Picture 13" descr="LAN_L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112" y="3610654"/>
              <a:ext cx="1450181" cy="1150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2" name="Picture 14" descr="User-Exec-Female_Rt-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557" y="3745738"/>
              <a:ext cx="563880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3" name="Picture 15" descr="User-Exec-Male_Rt-s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074" y="4164883"/>
              <a:ext cx="56388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9" name="Line 113"/>
          <p:cNvSpPr>
            <a:spLocks noChangeShapeType="1"/>
          </p:cNvSpPr>
          <p:nvPr/>
        </p:nvSpPr>
        <p:spPr bwMode="auto">
          <a:xfrm flipH="1" flipV="1">
            <a:off x="5145088" y="3854450"/>
            <a:ext cx="762000" cy="533400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40" name="Line 113"/>
          <p:cNvSpPr>
            <a:spLocks noChangeShapeType="1"/>
          </p:cNvSpPr>
          <p:nvPr/>
        </p:nvSpPr>
        <p:spPr bwMode="auto">
          <a:xfrm flipV="1">
            <a:off x="4589463" y="4581525"/>
            <a:ext cx="1447800" cy="838200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18441" name="Picture 23" descr="FortiGate_Icon_1U_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4043363"/>
            <a:ext cx="15001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loud-Whit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2643188"/>
            <a:ext cx="2024062" cy="1358900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9" descr="WebAppServer_Lt_vF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2978150"/>
            <a:ext cx="3175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20" descr="WebAppServer_Lt_vF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3252788"/>
            <a:ext cx="3175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Curved Connector 21"/>
          <p:cNvCxnSpPr>
            <a:cxnSpLocks noChangeShapeType="1"/>
            <a:stCxn id="18444" idx="2"/>
          </p:cNvCxnSpPr>
          <p:nvPr/>
        </p:nvCxnSpPr>
        <p:spPr bwMode="auto">
          <a:xfrm rot="5400000">
            <a:off x="4098131" y="4155282"/>
            <a:ext cx="1611313" cy="62865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6" name="TextBox 20"/>
          <p:cNvSpPr txBox="1">
            <a:spLocks noChangeArrowheads="1"/>
          </p:cNvSpPr>
          <p:nvPr/>
        </p:nvSpPr>
        <p:spPr bwMode="auto">
          <a:xfrm>
            <a:off x="3540125" y="3335338"/>
            <a:ext cx="1200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36424A"/>
                </a:solidFill>
              </a:rPr>
              <a:t>Active Directory </a:t>
            </a:r>
          </a:p>
          <a:p>
            <a:pPr eaLnBrk="1" hangingPunct="1"/>
            <a:r>
              <a:rPr lang="en-US" sz="1000" b="1">
                <a:solidFill>
                  <a:srgbClr val="36424A"/>
                </a:solidFill>
              </a:rPr>
              <a:t>       Servers</a:t>
            </a:r>
          </a:p>
        </p:txBody>
      </p:sp>
      <p:cxnSp>
        <p:nvCxnSpPr>
          <p:cNvPr id="28" name="Curved Connector 27"/>
          <p:cNvCxnSpPr>
            <a:cxnSpLocks noChangeShapeType="1"/>
          </p:cNvCxnSpPr>
          <p:nvPr/>
        </p:nvCxnSpPr>
        <p:spPr bwMode="auto">
          <a:xfrm rot="5400000">
            <a:off x="3526631" y="4004469"/>
            <a:ext cx="1787525" cy="585788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2" name="Picture 31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5284788"/>
            <a:ext cx="198437" cy="252412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5818188"/>
            <a:ext cx="198437" cy="250825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5465763"/>
            <a:ext cx="198438" cy="250825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79106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4908072" y="1628701"/>
            <a:ext cx="3958492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chemeClr val="accent4"/>
                </a:solidFill>
                <a:latin typeface="Arial Narrow"/>
                <a:cs typeface="Arial Narrow"/>
              </a:rPr>
              <a:t>Endpoint Profiles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Reuses FortiGate’s UTM Profiles</a:t>
            </a:r>
          </a:p>
          <a:p>
            <a:pPr marL="800100" lvl="1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App Control</a:t>
            </a:r>
          </a:p>
          <a:p>
            <a:pPr marL="800100" lvl="1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Web Filter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Provision Multiple VPN settings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Auto-Synchronization when clients are connected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Manage GUI options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Provisioning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08" y="1348154"/>
            <a:ext cx="3909646" cy="4720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3316318"/>
      </p:ext>
    </p:extLst>
  </p:cSld>
  <p:clrMapOvr>
    <a:masterClrMapping/>
  </p:clrMapOvr>
  <p:transition xmlns:p14="http://schemas.microsoft.com/office/powerpoint/2010/main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 bwMode="auto">
          <a:xfrm>
            <a:off x="6381988" y="244661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602" y="4214632"/>
            <a:ext cx="799380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Advanced Endpoint Profile Setting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Supports Provisioning of advanced configuration via FortiGate GUI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Setup and configure a sample client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Export the setting and then import into FortiGate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Distribute settings to other clients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321" y="1934896"/>
            <a:ext cx="3944963" cy="1966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 bwMode="auto">
          <a:xfrm>
            <a:off x="1949636" y="250164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" name="Picture 9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6" y="241266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1" name="Picture 10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16" y="2946062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2" name="Picture 11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092" y="1606250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3" name="Picture 12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692" y="2139650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4" name="Picture 13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377" y="2303569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5" name="Picture 14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977" y="2836969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6" name="Picture 15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639" y="297598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7" name="Picture 16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39" y="350938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8" name="Oval 17"/>
          <p:cNvSpPr/>
          <p:nvPr/>
        </p:nvSpPr>
        <p:spPr bwMode="auto">
          <a:xfrm>
            <a:off x="614814" y="2468767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2502138" y="1806008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7152852" y="318084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445" y="2533605"/>
            <a:ext cx="821834" cy="82183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352563" y="2715324"/>
            <a:ext cx="1001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XML</a:t>
            </a:r>
          </a:p>
        </p:txBody>
      </p:sp>
    </p:spTree>
    <p:extLst>
      <p:ext uri="{BB962C8B-B14F-4D97-AF65-F5344CB8AC3E}">
        <p14:creationId xmlns:p14="http://schemas.microsoft.com/office/powerpoint/2010/main" val="3921533195"/>
      </p:ext>
    </p:extLst>
  </p:cSld>
  <p:clrMapOvr>
    <a:masterClrMapping/>
  </p:clrMapOvr>
  <p:transition xmlns:p14="http://schemas.microsoft.com/office/powerpoint/2010/main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 bwMode="auto">
          <a:xfrm>
            <a:off x="6123865" y="244661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602" y="4214632"/>
            <a:ext cx="7993801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Custom Install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solidFill>
                  <a:srgbClr val="36424A"/>
                </a:solidFill>
                <a:latin typeface="Arial Narrow"/>
                <a:cs typeface="Arial Narrow"/>
              </a:rPr>
              <a:t>Provides initial preconfigured client installation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Setup and configure a sample client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Export the setting and then import into Repackager tool with License File and installer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Distribute preconfigured installer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Provisioning</a:t>
            </a:r>
            <a:endParaRPr lang="en-US" dirty="0"/>
          </a:p>
        </p:txBody>
      </p:sp>
      <p:pic>
        <p:nvPicPr>
          <p:cNvPr id="10" name="Picture 9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6" y="241266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1" name="Picture 10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16" y="2946062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2" name="Picture 11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092" y="1606250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3" name="Picture 12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692" y="2139650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4" name="Picture 13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377" y="2303569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5" name="Picture 14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977" y="2836969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6" name="Picture 15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639" y="297598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7" name="Picture 1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39" y="350938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8" name="Oval 17"/>
          <p:cNvSpPr/>
          <p:nvPr/>
        </p:nvSpPr>
        <p:spPr bwMode="auto">
          <a:xfrm>
            <a:off x="614814" y="2468767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7152852" y="318084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2517998" y="250609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445" y="2533605"/>
            <a:ext cx="821834" cy="82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2563" y="2715324"/>
            <a:ext cx="1001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XML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368" y="1684536"/>
            <a:ext cx="821834" cy="8218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80486" y="1917876"/>
            <a:ext cx="1001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License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419" y="3251381"/>
            <a:ext cx="821834" cy="82183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22562" y="3515693"/>
            <a:ext cx="1001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Installer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6023" y="2110304"/>
            <a:ext cx="16256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0752" y="1790245"/>
            <a:ext cx="990260" cy="99026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 bwMode="auto">
          <a:xfrm>
            <a:off x="4257034" y="1877808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165921"/>
      </p:ext>
    </p:extLst>
  </p:cSld>
  <p:clrMapOvr>
    <a:masterClrMapping/>
  </p:clrMapOvr>
  <p:transition xmlns:p14="http://schemas.microsoft.com/office/powerpoint/2010/main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74" y="1302274"/>
            <a:ext cx="47101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Rebranding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solidFill>
                  <a:srgbClr val="36424A"/>
                </a:solidFill>
                <a:latin typeface="Arial Narrow"/>
                <a:cs typeface="Arial Narrow"/>
              </a:rPr>
              <a:t>Extension to custom install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All organizations </a:t>
            </a:r>
            <a:r>
              <a:rPr lang="en-US" sz="2000" dirty="0">
                <a:latin typeface="Arial Narrow"/>
                <a:cs typeface="Arial Narrow"/>
              </a:rPr>
              <a:t>to implement </a:t>
            </a:r>
            <a:r>
              <a:rPr lang="en-US" sz="2000" dirty="0" smtClean="0">
                <a:latin typeface="Arial Narrow"/>
                <a:cs typeface="Arial Narrow"/>
              </a:rPr>
              <a:t>own set </a:t>
            </a:r>
            <a:r>
              <a:rPr lang="en-US" sz="2000" dirty="0">
                <a:latin typeface="Arial Narrow"/>
                <a:cs typeface="Arial Narrow"/>
              </a:rPr>
              <a:t>of </a:t>
            </a:r>
            <a:r>
              <a:rPr lang="en-US" sz="2000" dirty="0" smtClean="0">
                <a:latin typeface="Arial Narrow"/>
                <a:cs typeface="Arial Narrow"/>
              </a:rPr>
              <a:t>images, icons </a:t>
            </a:r>
            <a:r>
              <a:rPr lang="en-US" sz="2000" dirty="0">
                <a:latin typeface="Arial Narrow"/>
                <a:cs typeface="Arial Narrow"/>
              </a:rPr>
              <a:t>&amp; text </a:t>
            </a:r>
            <a:r>
              <a:rPr lang="en-US" sz="2000" dirty="0" smtClean="0">
                <a:latin typeface="Arial Narrow"/>
                <a:cs typeface="Arial Narrow"/>
              </a:rPr>
              <a:t>strings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Auto</a:t>
            </a:r>
            <a:r>
              <a:rPr lang="en-US" sz="2000" dirty="0">
                <a:latin typeface="Arial Narrow"/>
                <a:cs typeface="Arial Narrow"/>
              </a:rPr>
              <a:t>-upgrade from </a:t>
            </a:r>
            <a:r>
              <a:rPr lang="en-US" sz="2000" dirty="0" smtClean="0">
                <a:latin typeface="Arial Narrow"/>
                <a:cs typeface="Arial Narrow"/>
              </a:rPr>
              <a:t>FDS is disabled</a:t>
            </a:r>
            <a:r>
              <a:rPr lang="en-US" sz="2000" dirty="0">
                <a:latin typeface="Arial Narrow"/>
                <a:cs typeface="Arial Narrow"/>
              </a:rPr>
              <a:t>, only  </a:t>
            </a:r>
            <a:r>
              <a:rPr lang="en-US" sz="2000" dirty="0" smtClean="0">
                <a:latin typeface="Arial Narrow"/>
                <a:cs typeface="Arial Narrow"/>
              </a:rPr>
              <a:t>allow </a:t>
            </a:r>
            <a:r>
              <a:rPr lang="en-US" sz="2000" dirty="0">
                <a:latin typeface="Arial Narrow"/>
                <a:cs typeface="Arial Narrow"/>
              </a:rPr>
              <a:t>upgrades if the newer version is also rebranded. </a:t>
            </a:r>
            <a:endParaRPr lang="en-US" sz="2000" dirty="0" smtClean="0">
              <a:latin typeface="Arial Narrow"/>
              <a:cs typeface="Arial Narrow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101591" y="1707999"/>
            <a:ext cx="3897353" cy="3492640"/>
          </a:xfrm>
          <a:prstGeom prst="rect">
            <a:avLst/>
          </a:prstGeom>
          <a:gradFill flip="none" rotWithShape="1">
            <a:gsLst>
              <a:gs pos="0">
                <a:srgbClr val="A5ACB0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Sample picture</a:t>
            </a:r>
            <a:endParaRPr kumimoji="0" lang="en-US" sz="2000" b="0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828007"/>
      </p:ext>
    </p:extLst>
  </p:cSld>
  <p:clrMapOvr>
    <a:masterClrMapping/>
  </p:clrMapOvr>
  <p:transition xmlns:p14="http://schemas.microsoft.com/office/powerpoint/2010/main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grayscl/>
          </a:blip>
          <a:srcRect r="1177"/>
          <a:stretch/>
        </p:blipFill>
        <p:spPr>
          <a:xfrm>
            <a:off x="0" y="2146679"/>
            <a:ext cx="9144000" cy="207129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4987455" y="3843114"/>
            <a:ext cx="2493283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FGT identify device/user upon successful Logon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96802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Endpoint Control Profiles Assignment</a:t>
            </a:r>
          </a:p>
          <a:p>
            <a:r>
              <a:rPr lang="en-US" sz="2000" dirty="0" smtClean="0"/>
              <a:t>Multiple profiles can be assigned to Device Groups/User groups/Users</a:t>
            </a:r>
            <a:endParaRPr lang="en-US" sz="2000" dirty="0"/>
          </a:p>
          <a:p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5" name="Picture 42" descr="User-Exec-Male_Rt-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4095099"/>
            <a:ext cx="788988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User-Exec-Female_Rt-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28" y="4419888"/>
            <a:ext cx="788988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3" descr="2U_Lt-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61" y="4356737"/>
            <a:ext cx="149383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 bwMode="auto">
          <a:xfrm>
            <a:off x="1861416" y="4871532"/>
            <a:ext cx="2042045" cy="4318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11" descr="Computer_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524" y="4150563"/>
            <a:ext cx="735013" cy="1100138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>
            <a:stCxn id="7" idx="3"/>
          </p:cNvCxnSpPr>
          <p:nvPr/>
        </p:nvCxnSpPr>
        <p:spPr bwMode="auto">
          <a:xfrm>
            <a:off x="5397298" y="4875850"/>
            <a:ext cx="1974836" cy="14901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ysDash"/>
            <a:round/>
            <a:headEnd type="arrow" w="med" len="med"/>
            <a:tailEnd type="arrow"/>
          </a:ln>
          <a:effectLst/>
        </p:spPr>
      </p:cxnSp>
      <p:cxnSp>
        <p:nvCxnSpPr>
          <p:cNvPr id="20" name="Elbow Connector 19"/>
          <p:cNvCxnSpPr>
            <a:stCxn id="7" idx="2"/>
          </p:cNvCxnSpPr>
          <p:nvPr/>
        </p:nvCxnSpPr>
        <p:spPr bwMode="auto">
          <a:xfrm rot="5400000">
            <a:off x="3073608" y="4204534"/>
            <a:ext cx="386344" cy="2767201"/>
          </a:xfrm>
          <a:prstGeom prst="bentConnector2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 descr="Laptop-Wireless_L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78" y="5201210"/>
            <a:ext cx="1142002" cy="886682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 24"/>
          <p:cNvSpPr/>
          <p:nvPr/>
        </p:nvSpPr>
        <p:spPr bwMode="auto">
          <a:xfrm>
            <a:off x="4845873" y="4389713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2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696424" y="3880504"/>
            <a:ext cx="2493283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User logon using Authentication Service (</a:t>
            </a:r>
            <a:r>
              <a:rPr lang="en-US" sz="14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eg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. AD, radius </a:t>
            </a:r>
            <a:r>
              <a:rPr lang="en-US" sz="14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etc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)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888839" y="4469117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877087" y="5353245"/>
            <a:ext cx="2232278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Push corresponding EC profile to FortiClient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750102" y="5418067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3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</p:spTree>
    <p:extLst>
      <p:ext uri="{BB962C8B-B14F-4D97-AF65-F5344CB8AC3E}">
        <p14:creationId xmlns:p14="http://schemas.microsoft.com/office/powerpoint/2010/main" val="1856258875"/>
      </p:ext>
    </p:extLst>
  </p:cSld>
  <p:clrMapOvr>
    <a:masterClrMapping/>
  </p:clrMapOvr>
  <p:transition xmlns:p14="http://schemas.microsoft.com/office/powerpoint/2010/main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</a:t>
            </a:r>
            <a:r>
              <a:rPr lang="en-US" dirty="0" smtClean="0"/>
              <a:t>Compliance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4694" y="4433799"/>
            <a:ext cx="777455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Endpoint Compliance Check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Permits entry only to qualified devices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Check for FortiClient Install, running and </a:t>
            </a:r>
            <a:r>
              <a:rPr lang="en-US" sz="2000" dirty="0" err="1" smtClean="0">
                <a:latin typeface="Arial Narrow"/>
                <a:cs typeface="Arial Narrow"/>
              </a:rPr>
              <a:t>config</a:t>
            </a:r>
            <a:r>
              <a:rPr lang="en-US" sz="2000" dirty="0" smtClean="0">
                <a:latin typeface="Arial Narrow"/>
                <a:cs typeface="Arial Narrow"/>
              </a:rPr>
              <a:t>. </a:t>
            </a:r>
            <a:r>
              <a:rPr lang="en-US" sz="2000" dirty="0">
                <a:latin typeface="Arial Narrow"/>
                <a:cs typeface="Arial Narrow"/>
              </a:rPr>
              <a:t>s</a:t>
            </a:r>
            <a:r>
              <a:rPr lang="en-US" sz="2000" dirty="0" smtClean="0">
                <a:latin typeface="Arial Narrow"/>
                <a:cs typeface="Arial Narrow"/>
              </a:rPr>
              <a:t>ynced.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Redirects to remediation portal if necessary</a:t>
            </a:r>
          </a:p>
        </p:txBody>
      </p:sp>
      <p:pic>
        <p:nvPicPr>
          <p:cNvPr id="6" name="Picture 5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97" y="1550906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7" name="Picture 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397" y="2084306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20" y="278349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cxnSp>
        <p:nvCxnSpPr>
          <p:cNvPr id="10" name="Curved Connector 9"/>
          <p:cNvCxnSpPr>
            <a:stCxn id="6" idx="3"/>
          </p:cNvCxnSpPr>
          <p:nvPr/>
        </p:nvCxnSpPr>
        <p:spPr bwMode="auto">
          <a:xfrm flipV="1">
            <a:off x="1728585" y="1982320"/>
            <a:ext cx="5321924" cy="34517"/>
          </a:xfrm>
          <a:prstGeom prst="curvedConnector3">
            <a:avLst>
              <a:gd name="adj1" fmla="val 50000"/>
            </a:avLst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6" descr="FortiGate_Icon_2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88" y="1675036"/>
            <a:ext cx="202723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urved Connector 13"/>
          <p:cNvCxnSpPr>
            <a:stCxn id="8" idx="3"/>
            <a:endCxn id="5" idx="1"/>
          </p:cNvCxnSpPr>
          <p:nvPr/>
        </p:nvCxnSpPr>
        <p:spPr bwMode="auto">
          <a:xfrm flipV="1">
            <a:off x="1560508" y="2385442"/>
            <a:ext cx="2327480" cy="863981"/>
          </a:xfrm>
          <a:prstGeom prst="curvedConnector3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Curved Connector 15"/>
          <p:cNvCxnSpPr>
            <a:stCxn id="5" idx="3"/>
          </p:cNvCxnSpPr>
          <p:nvPr/>
        </p:nvCxnSpPr>
        <p:spPr bwMode="auto">
          <a:xfrm>
            <a:off x="5915225" y="2385442"/>
            <a:ext cx="328155" cy="522753"/>
          </a:xfrm>
          <a:prstGeom prst="curvedConnector2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084" y="2826038"/>
            <a:ext cx="1016000" cy="1016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836857" y="3109988"/>
            <a:ext cx="1234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REMEDIATION</a:t>
            </a:r>
          </a:p>
          <a:p>
            <a:r>
              <a:rPr lang="en-US" sz="10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PORTAL</a:t>
            </a:r>
          </a:p>
        </p:txBody>
      </p:sp>
      <p:pic>
        <p:nvPicPr>
          <p:cNvPr id="29" name="Picture 28" descr="Cloud-Blu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04" y="1525659"/>
            <a:ext cx="1258888" cy="839788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057879"/>
      </p:ext>
    </p:extLst>
  </p:cSld>
  <p:clrMapOvr>
    <a:masterClrMapping/>
  </p:clrMapOvr>
  <p:transition xmlns:p14="http://schemas.microsoft.com/office/powerpoint/2010/main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5218113" y="3392488"/>
            <a:ext cx="2832100" cy="2497137"/>
          </a:xfrm>
          <a:prstGeom prst="roundRect">
            <a:avLst>
              <a:gd name="adj" fmla="val 8338"/>
            </a:avLst>
          </a:prstGeom>
          <a:solidFill>
            <a:srgbClr val="D3DADF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blurRad="127000" dist="38100" dir="2700000" algn="tl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endParaRPr lang="en-US" sz="1600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904875" y="3386138"/>
            <a:ext cx="2832100" cy="2497137"/>
          </a:xfrm>
          <a:prstGeom prst="roundRect">
            <a:avLst>
              <a:gd name="adj" fmla="val 8338"/>
            </a:avLst>
          </a:prstGeom>
          <a:solidFill>
            <a:srgbClr val="D3DADF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blurRad="127000" dist="38100" dir="2700000" algn="tl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endParaRPr lang="en-US" sz="1600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6388" name="Title 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Endpoint Compliance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1270000"/>
            <a:ext cx="8229600" cy="200025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Endpoint Registration </a:t>
            </a:r>
            <a:r>
              <a:rPr lang="en-US" b="1" dirty="0" smtClean="0">
                <a:solidFill>
                  <a:srgbClr val="C00000"/>
                </a:solidFill>
              </a:rPr>
              <a:t>Synchronization</a:t>
            </a:r>
            <a:endParaRPr lang="en-US" b="1" dirty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Allow Multiple FortiGates in a distributed enterprise environment to be aware of a roaming registered endpoint.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Roaming endpoint will be deemed compliant even though he is now traversing via another FortiGate. 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</p:txBody>
      </p:sp>
      <p:pic>
        <p:nvPicPr>
          <p:cNvPr id="13" name="Picture 12" descr="Laptop-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4746625"/>
            <a:ext cx="966788" cy="931863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3519488" y="4862513"/>
            <a:ext cx="2422525" cy="838200"/>
          </a:xfrm>
          <a:prstGeom prst="rightArrow">
            <a:avLst>
              <a:gd name="adj1" fmla="val 50000"/>
              <a:gd name="adj2" fmla="val 50002"/>
            </a:avLst>
          </a:prstGeom>
          <a:solidFill>
            <a:schemeClr val="bg1"/>
          </a:solidFill>
          <a:ln w="28575">
            <a:solidFill>
              <a:srgbClr val="FFFFFF"/>
            </a:solidFill>
            <a:miter lim="800000"/>
            <a:headEnd/>
            <a:tailEnd/>
          </a:ln>
          <a:effectLst>
            <a:outerShdw blurRad="127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5" name="Picture 14" descr="Laptop-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4811713"/>
            <a:ext cx="966787" cy="931862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>
            <a:stCxn id="16402" idx="3"/>
            <a:endCxn id="16401" idx="1"/>
          </p:cNvCxnSpPr>
          <p:nvPr/>
        </p:nvCxnSpPr>
        <p:spPr bwMode="auto">
          <a:xfrm>
            <a:off x="2516188" y="4227513"/>
            <a:ext cx="3916362" cy="30162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ysDash"/>
            <a:round/>
            <a:headEnd type="arrow"/>
            <a:tailEnd type="arrow"/>
          </a:ln>
          <a:effectLst/>
        </p:spPr>
      </p:cxn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3649663" y="4000500"/>
            <a:ext cx="1693862" cy="4079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CC0C4"/>
              </a:gs>
              <a:gs pos="35001">
                <a:srgbClr val="D0D3D5"/>
              </a:gs>
              <a:gs pos="100000">
                <a:srgbClr val="EDEEEF"/>
              </a:gs>
            </a:gsLst>
            <a:lin ang="16200000" scaled="1"/>
          </a:gradFill>
          <a:ln w="9525">
            <a:solidFill>
              <a:srgbClr val="A6A6A6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i="1" dirty="0">
                <a:latin typeface="+mn-lt"/>
                <a:ea typeface="+mn-ea"/>
                <a:cs typeface="+mn-cs"/>
              </a:rPr>
              <a:t>Registration Sync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1284288" y="3548063"/>
            <a:ext cx="1241425" cy="1503362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84200" y="4759325"/>
            <a:ext cx="1806575" cy="657225"/>
          </a:xfrm>
          <a:prstGeom prst="rect">
            <a:avLst/>
          </a:prstGeom>
          <a:solidFill>
            <a:srgbClr val="FFE066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en-US" sz="1200" dirty="0">
                <a:latin typeface="Comic Sans MS"/>
                <a:ea typeface="+mn-ea"/>
                <a:cs typeface="Comic Sans MS"/>
              </a:rPr>
              <a:t>Download Client, register and compliant</a:t>
            </a:r>
            <a:endParaRPr lang="en-US" sz="1400" dirty="0">
              <a:latin typeface="Comic Sans MS"/>
              <a:ea typeface="+mn-ea"/>
              <a:cs typeface="Comic Sans MS"/>
            </a:endParaRPr>
          </a:p>
        </p:txBody>
      </p:sp>
      <p:pic>
        <p:nvPicPr>
          <p:cNvPr id="21" name="Picture 20" descr="Fortinet_Sh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5140325"/>
            <a:ext cx="390525" cy="495300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Fortinet_Sh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5205413"/>
            <a:ext cx="392112" cy="495300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/>
          <p:nvPr/>
        </p:nvCxnSpPr>
        <p:spPr bwMode="auto">
          <a:xfrm flipV="1">
            <a:off x="6502400" y="3613150"/>
            <a:ext cx="1241425" cy="1503363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34000" y="3232150"/>
            <a:ext cx="1806575" cy="657225"/>
          </a:xfrm>
          <a:prstGeom prst="rect">
            <a:avLst/>
          </a:prstGeom>
          <a:solidFill>
            <a:srgbClr val="FFE066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en-US" sz="1200" dirty="0">
                <a:latin typeface="Comic Sans MS"/>
                <a:ea typeface="+mn-ea"/>
                <a:cs typeface="Comic Sans MS"/>
              </a:rPr>
              <a:t>Client accepted as registered client on another FGT</a:t>
            </a:r>
            <a:endParaRPr lang="en-US" sz="1400" dirty="0">
              <a:latin typeface="Comic Sans MS"/>
              <a:ea typeface="+mn-ea"/>
              <a:cs typeface="Comic Sans MS"/>
            </a:endParaRPr>
          </a:p>
        </p:txBody>
      </p:sp>
      <p:pic>
        <p:nvPicPr>
          <p:cNvPr id="16401" name="Picture 23" descr="FortiGate_Icon_1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50" y="3787775"/>
            <a:ext cx="150018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23" descr="FortiGate_Icon_1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3759200"/>
            <a:ext cx="150018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8861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6" name="Title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6019800" y="3048000"/>
            <a:ext cx="2819400" cy="2819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7838" y="1355725"/>
            <a:ext cx="8170862" cy="4468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Securing Mobile Users</a:t>
            </a:r>
            <a:endParaRPr lang="en-US" sz="5400" b="1" dirty="0">
              <a:solidFill>
                <a:srgbClr val="C00000"/>
              </a:solidFill>
            </a:endParaRP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(Off-net) Host Protection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VPN Termination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Access Control 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Endpoint Compliance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Security Event Logging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Client Management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5626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Features</a:t>
            </a:r>
            <a:endParaRPr lang="en-US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521" y="6409901"/>
            <a:ext cx="2991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For Windows Client Only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77838" y="1355725"/>
            <a:ext cx="8170862" cy="402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Antivirus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err="1">
                <a:solidFill>
                  <a:srgbClr val="5F5F5F"/>
                </a:solidFill>
              </a:rPr>
              <a:t>Realtime</a:t>
            </a:r>
            <a:r>
              <a:rPr lang="en-US" b="1" dirty="0">
                <a:solidFill>
                  <a:srgbClr val="5F5F5F"/>
                </a:solidFill>
              </a:rPr>
              <a:t> host based Antivirus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Scan Schedules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4 Hours Update</a:t>
            </a:r>
          </a:p>
          <a:p>
            <a:pPr marL="173038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VB100 Certified</a:t>
            </a:r>
          </a:p>
          <a:p>
            <a:pPr marL="173038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FortiCloud Sandbox Submission</a:t>
            </a:r>
            <a:r>
              <a:rPr lang="en-US" b="1" dirty="0">
                <a:solidFill>
                  <a:srgbClr val="5F5F5F"/>
                </a:solidFill>
              </a:rPr>
              <a:t>*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r="28265" b="855"/>
          <a:stretch/>
        </p:blipFill>
        <p:spPr>
          <a:xfrm>
            <a:off x="5694814" y="1514368"/>
            <a:ext cx="3449186" cy="3754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387" y="4945768"/>
            <a:ext cx="782395" cy="104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998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Features</a:t>
            </a:r>
            <a:endParaRPr lang="en-US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" r="3835" b="53420"/>
          <a:stretch/>
        </p:blipFill>
        <p:spPr>
          <a:xfrm>
            <a:off x="8229600" y="354028"/>
            <a:ext cx="427449" cy="4140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r="-2997" b="48902"/>
          <a:stretch/>
        </p:blipFill>
        <p:spPr>
          <a:xfrm>
            <a:off x="8686180" y="352347"/>
            <a:ext cx="457820" cy="45426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77838" y="1355725"/>
            <a:ext cx="8170862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>
                <a:solidFill>
                  <a:srgbClr val="C00000"/>
                </a:solidFill>
              </a:rPr>
              <a:t>Web Filter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Cloud based URL rating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Manual URL List</a:t>
            </a:r>
            <a:endParaRPr lang="en-US" b="1" dirty="0">
              <a:solidFill>
                <a:srgbClr val="5F5F5F"/>
              </a:solidFill>
            </a:endParaRP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r="28527"/>
          <a:stretch/>
        </p:blipFill>
        <p:spPr>
          <a:xfrm>
            <a:off x="5712877" y="1497065"/>
            <a:ext cx="3431123" cy="3764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96847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0127" y="1798235"/>
            <a:ext cx="3473873" cy="3471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Features</a:t>
            </a:r>
            <a:endParaRPr lang="en-US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77838" y="1355725"/>
            <a:ext cx="81708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73038">
              <a:spcBef>
                <a:spcPct val="20000"/>
              </a:spcBef>
              <a:buClr>
                <a:srgbClr val="FF0000"/>
              </a:buClr>
              <a:buSzPct val="100000"/>
              <a:defRPr/>
            </a:pPr>
            <a:r>
              <a:rPr lang="en-US" sz="5400" b="1" dirty="0">
                <a:solidFill>
                  <a:srgbClr val="C00000"/>
                </a:solidFill>
              </a:rPr>
              <a:t>Application </a:t>
            </a:r>
            <a:br>
              <a:rPr lang="en-US" sz="5400" b="1" dirty="0">
                <a:solidFill>
                  <a:srgbClr val="C0000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>Firewall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Network Activity Detection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Application </a:t>
            </a:r>
            <a:r>
              <a:rPr lang="en-US" b="1" dirty="0">
                <a:solidFill>
                  <a:srgbClr val="5F5F5F"/>
                </a:solidFill>
              </a:rPr>
              <a:t>categories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Individual application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49393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980" y="1790940"/>
            <a:ext cx="3441020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Features</a:t>
            </a:r>
            <a:endParaRPr lang="en-US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" r="3835" b="53420"/>
          <a:stretch/>
        </p:blipFill>
        <p:spPr>
          <a:xfrm>
            <a:off x="8229600" y="354028"/>
            <a:ext cx="427449" cy="414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r="-2997" b="48902"/>
          <a:stretch/>
        </p:blipFill>
        <p:spPr>
          <a:xfrm>
            <a:off x="8686180" y="352347"/>
            <a:ext cx="457820" cy="4542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77838" y="1355725"/>
            <a:ext cx="8170862" cy="278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 smtClean="0">
                <a:solidFill>
                  <a:srgbClr val="C00000"/>
                </a:solidFill>
              </a:rPr>
              <a:t>VPN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IPSec &amp; SSL Tunnel VPN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Simplified VPN Configuration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FortiToken supported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10046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Features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FCT-VUL-Scan-GUI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005" y="4289258"/>
            <a:ext cx="1674514" cy="1295400"/>
          </a:xfrm>
          <a:prstGeom prst="rect">
            <a:avLst/>
          </a:prstGeom>
        </p:spPr>
      </p:pic>
      <p:pic>
        <p:nvPicPr>
          <p:cNvPr id="9" name="Picture 8" descr="Laptop-L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205" y="4289258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54" r="95685">
                        <a14:foregroundMark x1="83503" y1="65079" x2="88832" y2="61270"/>
                        <a14:foregroundMark x1="14213" y1="36190" x2="19036" y2="26032"/>
                        <a14:foregroundMark x1="19543" y1="21587" x2="36548" y2="5714"/>
                        <a14:foregroundMark x1="40355" y1="4762" x2="53046" y2="2540"/>
                        <a14:foregroundMark x1="87056" y1="36825" x2="71320" y2="11746"/>
                        <a14:foregroundMark x1="69543" y1="9524" x2="54315" y2="19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5405" y="5279858"/>
            <a:ext cx="763452" cy="609600"/>
          </a:xfrm>
          <a:prstGeom prst="rect">
            <a:avLst/>
          </a:prstGeom>
        </p:spPr>
      </p:pic>
      <p:pic>
        <p:nvPicPr>
          <p:cNvPr id="11" name="Picture 10" descr="1U_Lt-s_x200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606" y="2003259"/>
            <a:ext cx="1507331" cy="935831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 rot="12802916" flipH="1">
            <a:off x="6250094" y="2729749"/>
            <a:ext cx="911235" cy="1611256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1541111 w 1595589"/>
              <a:gd name="connsiteY0" fmla="*/ 6565 h 634223"/>
              <a:gd name="connsiteX1" fmla="*/ 10693 w 1595589"/>
              <a:gd name="connsiteY1" fmla="*/ 54357 h 634223"/>
              <a:gd name="connsiteX2" fmla="*/ 8939 w 1595589"/>
              <a:gd name="connsiteY2" fmla="*/ 634223 h 634223"/>
              <a:gd name="connsiteX0" fmla="*/ 1549980 w 1549980"/>
              <a:gd name="connsiteY0" fmla="*/ 52932 h 680590"/>
              <a:gd name="connsiteX1" fmla="*/ 19562 w 1549980"/>
              <a:gd name="connsiteY1" fmla="*/ 100724 h 680590"/>
              <a:gd name="connsiteX2" fmla="*/ 17808 w 1549980"/>
              <a:gd name="connsiteY2" fmla="*/ 680590 h 680590"/>
              <a:gd name="connsiteX0" fmla="*/ 1694375 w 1694375"/>
              <a:gd name="connsiteY0" fmla="*/ 52932 h 680590"/>
              <a:gd name="connsiteX1" fmla="*/ 163957 w 1694375"/>
              <a:gd name="connsiteY1" fmla="*/ 100724 h 680590"/>
              <a:gd name="connsiteX2" fmla="*/ 22920 w 1694375"/>
              <a:gd name="connsiteY2" fmla="*/ 468854 h 680590"/>
              <a:gd name="connsiteX3" fmla="*/ 162203 w 1694375"/>
              <a:gd name="connsiteY3" fmla="*/ 680590 h 680590"/>
              <a:gd name="connsiteX0" fmla="*/ 2085899 w 2085899"/>
              <a:gd name="connsiteY0" fmla="*/ 52932 h 956243"/>
              <a:gd name="connsiteX1" fmla="*/ 555481 w 2085899"/>
              <a:gd name="connsiteY1" fmla="*/ 100724 h 956243"/>
              <a:gd name="connsiteX2" fmla="*/ 414444 w 2085899"/>
              <a:gd name="connsiteY2" fmla="*/ 468854 h 956243"/>
              <a:gd name="connsiteX3" fmla="*/ -1 w 2085899"/>
              <a:gd name="connsiteY3" fmla="*/ 956243 h 956243"/>
              <a:gd name="connsiteX0" fmla="*/ 2188118 w 2188118"/>
              <a:gd name="connsiteY0" fmla="*/ 52932 h 956243"/>
              <a:gd name="connsiteX1" fmla="*/ 657700 w 2188118"/>
              <a:gd name="connsiteY1" fmla="*/ 100724 h 956243"/>
              <a:gd name="connsiteX2" fmla="*/ 0 w 2188118"/>
              <a:gd name="connsiteY2" fmla="*/ 458979 h 956243"/>
              <a:gd name="connsiteX3" fmla="*/ 102218 w 2188118"/>
              <a:gd name="connsiteY3" fmla="*/ 956243 h 956243"/>
              <a:gd name="connsiteX0" fmla="*/ 2188118 w 2188118"/>
              <a:gd name="connsiteY0" fmla="*/ 47348 h 950659"/>
              <a:gd name="connsiteX1" fmla="*/ 521557 w 2188118"/>
              <a:gd name="connsiteY1" fmla="*/ 106050 h 950659"/>
              <a:gd name="connsiteX2" fmla="*/ 0 w 2188118"/>
              <a:gd name="connsiteY2" fmla="*/ 453395 h 950659"/>
              <a:gd name="connsiteX3" fmla="*/ 102218 w 2188118"/>
              <a:gd name="connsiteY3" fmla="*/ 950659 h 950659"/>
              <a:gd name="connsiteX0" fmla="*/ 2188118 w 2188118"/>
              <a:gd name="connsiteY0" fmla="*/ 34635 h 937946"/>
              <a:gd name="connsiteX1" fmla="*/ 521557 w 2188118"/>
              <a:gd name="connsiteY1" fmla="*/ 93337 h 937946"/>
              <a:gd name="connsiteX2" fmla="*/ 0 w 2188118"/>
              <a:gd name="connsiteY2" fmla="*/ 440682 h 937946"/>
              <a:gd name="connsiteX3" fmla="*/ 102218 w 2188118"/>
              <a:gd name="connsiteY3" fmla="*/ 937946 h 937946"/>
              <a:gd name="connsiteX0" fmla="*/ 2235558 w 2235558"/>
              <a:gd name="connsiteY0" fmla="*/ 34635 h 937946"/>
              <a:gd name="connsiteX1" fmla="*/ 568997 w 2235558"/>
              <a:gd name="connsiteY1" fmla="*/ 93337 h 937946"/>
              <a:gd name="connsiteX2" fmla="*/ 0 w 2235558"/>
              <a:gd name="connsiteY2" fmla="*/ 460181 h 937946"/>
              <a:gd name="connsiteX3" fmla="*/ 149658 w 2235558"/>
              <a:gd name="connsiteY3" fmla="*/ 937946 h 937946"/>
              <a:gd name="connsiteX0" fmla="*/ 2237755 w 2237755"/>
              <a:gd name="connsiteY0" fmla="*/ 34635 h 937946"/>
              <a:gd name="connsiteX1" fmla="*/ 571194 w 2237755"/>
              <a:gd name="connsiteY1" fmla="*/ 93337 h 937946"/>
              <a:gd name="connsiteX2" fmla="*/ 2197 w 2237755"/>
              <a:gd name="connsiteY2" fmla="*/ 460181 h 937946"/>
              <a:gd name="connsiteX3" fmla="*/ 151855 w 2237755"/>
              <a:gd name="connsiteY3" fmla="*/ 937946 h 937946"/>
              <a:gd name="connsiteX0" fmla="*/ 2237755 w 2237755"/>
              <a:gd name="connsiteY0" fmla="*/ 34635 h 937946"/>
              <a:gd name="connsiteX1" fmla="*/ 571194 w 2237755"/>
              <a:gd name="connsiteY1" fmla="*/ 93337 h 937946"/>
              <a:gd name="connsiteX2" fmla="*/ 2197 w 2237755"/>
              <a:gd name="connsiteY2" fmla="*/ 460181 h 937946"/>
              <a:gd name="connsiteX3" fmla="*/ 151855 w 2237755"/>
              <a:gd name="connsiteY3" fmla="*/ 937946 h 937946"/>
              <a:gd name="connsiteX0" fmla="*/ 2237755 w 2237755"/>
              <a:gd name="connsiteY0" fmla="*/ 18651 h 921962"/>
              <a:gd name="connsiteX1" fmla="*/ 571194 w 2237755"/>
              <a:gd name="connsiteY1" fmla="*/ 77353 h 921962"/>
              <a:gd name="connsiteX2" fmla="*/ 2197 w 2237755"/>
              <a:gd name="connsiteY2" fmla="*/ 444197 h 921962"/>
              <a:gd name="connsiteX3" fmla="*/ 151855 w 2237755"/>
              <a:gd name="connsiteY3" fmla="*/ 921962 h 921962"/>
              <a:gd name="connsiteX0" fmla="*/ 1239395 w 1239396"/>
              <a:gd name="connsiteY0" fmla="*/ 16981 h 943761"/>
              <a:gd name="connsiteX1" fmla="*/ 571194 w 1239396"/>
              <a:gd name="connsiteY1" fmla="*/ 99152 h 943761"/>
              <a:gd name="connsiteX2" fmla="*/ 2197 w 1239396"/>
              <a:gd name="connsiteY2" fmla="*/ 465996 h 943761"/>
              <a:gd name="connsiteX3" fmla="*/ 151855 w 1239396"/>
              <a:gd name="connsiteY3" fmla="*/ 943761 h 943761"/>
              <a:gd name="connsiteX0" fmla="*/ 1239395 w 1239395"/>
              <a:gd name="connsiteY0" fmla="*/ 17628 h 944408"/>
              <a:gd name="connsiteX1" fmla="*/ 361553 w 1239395"/>
              <a:gd name="connsiteY1" fmla="*/ 95988 h 944408"/>
              <a:gd name="connsiteX2" fmla="*/ 2197 w 1239395"/>
              <a:gd name="connsiteY2" fmla="*/ 466643 h 944408"/>
              <a:gd name="connsiteX3" fmla="*/ 151855 w 1239395"/>
              <a:gd name="connsiteY3" fmla="*/ 944408 h 94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9395" h="944408">
                <a:moveTo>
                  <a:pt x="1239395" y="17628"/>
                </a:moveTo>
                <a:cubicBezTo>
                  <a:pt x="618765" y="-28083"/>
                  <a:pt x="567753" y="21152"/>
                  <a:pt x="361553" y="95988"/>
                </a:cubicBezTo>
                <a:cubicBezTo>
                  <a:pt x="155353" y="170824"/>
                  <a:pt x="2489" y="369999"/>
                  <a:pt x="2197" y="466643"/>
                </a:cubicBezTo>
                <a:cubicBezTo>
                  <a:pt x="1905" y="563287"/>
                  <a:pt x="-29141" y="779575"/>
                  <a:pt x="151855" y="944408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4" name="Picture 13" descr="Fortinet_Shield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05" y="4746458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77838" y="1355725"/>
            <a:ext cx="8170862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accent4"/>
                </a:solidFill>
                <a:latin typeface="Arial" pitchFamily="-84" charset="0"/>
                <a:ea typeface="+mn-ea"/>
              </a:rPr>
              <a:t>Vulnerability Scan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 smtClean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System </a:t>
            </a: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Vulnerability scan agent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Centrally Provision of scan schedule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Scan Reports via FAZ/FMG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52959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 bwMode="auto">
          <a:xfrm>
            <a:off x="0" y="4358460"/>
            <a:ext cx="1379106" cy="304800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On-Net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4403192" y="5536583"/>
            <a:ext cx="1379106" cy="304800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Off-Net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533400" y="3581400"/>
            <a:ext cx="3810000" cy="2133600"/>
          </a:xfrm>
          <a:prstGeom prst="rightArrow">
            <a:avLst>
              <a:gd name="adj1" fmla="val 55560"/>
              <a:gd name="adj2" fmla="val 36794"/>
            </a:avLst>
          </a:prstGeom>
          <a:gradFill flip="none" rotWithShape="1">
            <a:gsLst>
              <a:gs pos="99000">
                <a:schemeClr val="accent1">
                  <a:lumMod val="75000"/>
                </a:schemeClr>
              </a:gs>
              <a:gs pos="0">
                <a:schemeClr val="bg1">
                  <a:lumMod val="75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BottomDown"/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4" name="Picture 23" descr="Sm_Branch_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4572000"/>
            <a:ext cx="1216152" cy="1145032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3" name="Picture 22" descr="HQ_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65" y="2286000"/>
            <a:ext cx="1159256" cy="1827784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FortiClient Features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07669" y="1534389"/>
            <a:ext cx="4114800" cy="171040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SSO Mobility Agent</a:t>
            </a:r>
          </a:p>
          <a:p>
            <a:r>
              <a:rPr lang="en-US" dirty="0" smtClean="0"/>
              <a:t>Caches credentials, so that information is passed to FortiGate seamlessly without user’s action</a:t>
            </a:r>
          </a:p>
        </p:txBody>
      </p:sp>
      <p:pic>
        <p:nvPicPr>
          <p:cNvPr id="5" name="Picture 4" descr="1U_Lt-s_x200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257" y="2667001"/>
            <a:ext cx="1507331" cy="935831"/>
          </a:xfrm>
          <a:prstGeom prst="rect">
            <a:avLst/>
          </a:prstGeom>
        </p:spPr>
      </p:pic>
      <p:pic>
        <p:nvPicPr>
          <p:cNvPr id="7" name="Picture 6" descr="User-Exec-Female_Rt-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44" y="3276601"/>
            <a:ext cx="789432" cy="903224"/>
          </a:xfrm>
          <a:prstGeom prst="rect">
            <a:avLst/>
          </a:prstGeom>
        </p:spPr>
      </p:pic>
      <p:pic>
        <p:nvPicPr>
          <p:cNvPr id="11" name="Picture 10" descr="Server_L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106" y="1270978"/>
            <a:ext cx="1052576" cy="1365504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18" name="Freeform 17"/>
          <p:cNvSpPr/>
          <p:nvPr/>
        </p:nvSpPr>
        <p:spPr>
          <a:xfrm rot="13842887">
            <a:off x="1228215" y="2071681"/>
            <a:ext cx="1139440" cy="1910953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2881" h="912906">
                <a:moveTo>
                  <a:pt x="0" y="0"/>
                </a:moveTo>
                <a:cubicBezTo>
                  <a:pt x="300370" y="53154"/>
                  <a:pt x="951401" y="194361"/>
                  <a:pt x="1130131" y="353157"/>
                </a:cubicBezTo>
                <a:cubicBezTo>
                  <a:pt x="1308861" y="511953"/>
                  <a:pt x="1141943" y="796292"/>
                  <a:pt x="1145051" y="912906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ysDash"/>
            <a:round/>
            <a:headEnd type="none"/>
            <a:tailEnd type="stealth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1" name="Picture 20" descr="User-Exec-Female_Rt-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953001"/>
            <a:ext cx="789432" cy="903224"/>
          </a:xfrm>
          <a:prstGeom prst="rect">
            <a:avLst/>
          </a:prstGeom>
        </p:spPr>
      </p:pic>
      <p:pic>
        <p:nvPicPr>
          <p:cNvPr id="22" name="Picture 21" descr="Laptop-Lt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51816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444" y="35814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5" name="Freeform 24"/>
          <p:cNvSpPr/>
          <p:nvPr/>
        </p:nvSpPr>
        <p:spPr>
          <a:xfrm rot="13842887">
            <a:off x="1528740" y="2090599"/>
            <a:ext cx="767533" cy="1609779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941" h="943542">
                <a:moveTo>
                  <a:pt x="0" y="0"/>
                </a:moveTo>
                <a:cubicBezTo>
                  <a:pt x="439119" y="102067"/>
                  <a:pt x="803499" y="205727"/>
                  <a:pt x="982229" y="364523"/>
                </a:cubicBezTo>
                <a:cubicBezTo>
                  <a:pt x="1160959" y="523319"/>
                  <a:pt x="894295" y="826928"/>
                  <a:pt x="897403" y="943542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ysDash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Freeform 28"/>
          <p:cNvSpPr/>
          <p:nvPr/>
        </p:nvSpPr>
        <p:spPr>
          <a:xfrm rot="4640143">
            <a:off x="1937705" y="2925707"/>
            <a:ext cx="715768" cy="1731921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534" h="1015133">
                <a:moveTo>
                  <a:pt x="0" y="0"/>
                </a:moveTo>
                <a:cubicBezTo>
                  <a:pt x="417683" y="143175"/>
                  <a:pt x="716501" y="276471"/>
                  <a:pt x="895231" y="435267"/>
                </a:cubicBezTo>
                <a:cubicBezTo>
                  <a:pt x="1073961" y="594063"/>
                  <a:pt x="890369" y="898519"/>
                  <a:pt x="893477" y="1015133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1" name="Picture 30" descr="Cloud-Whit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1" y="3505200"/>
            <a:ext cx="1264444" cy="850106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0" name="Freeform 29"/>
          <p:cNvSpPr/>
          <p:nvPr/>
        </p:nvSpPr>
        <p:spPr>
          <a:xfrm rot="4640143">
            <a:off x="3487923" y="3860807"/>
            <a:ext cx="2193216" cy="743005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2744424"/>
              <a:gd name="connsiteY0" fmla="*/ 515465 h 600916"/>
              <a:gd name="connsiteX1" fmla="*/ 2666121 w 2744424"/>
              <a:gd name="connsiteY1" fmla="*/ 21050 h 600916"/>
              <a:gd name="connsiteX2" fmla="*/ 2664367 w 2744424"/>
              <a:gd name="connsiteY2" fmla="*/ 600916 h 600916"/>
              <a:gd name="connsiteX0" fmla="*/ 0 w 2664367"/>
              <a:gd name="connsiteY0" fmla="*/ 594629 h 680080"/>
              <a:gd name="connsiteX1" fmla="*/ 1756244 w 2664367"/>
              <a:gd name="connsiteY1" fmla="*/ 19304 h 680080"/>
              <a:gd name="connsiteX2" fmla="*/ 2664367 w 2664367"/>
              <a:gd name="connsiteY2" fmla="*/ 680080 h 680080"/>
              <a:gd name="connsiteX0" fmla="*/ 0 w 2852298"/>
              <a:gd name="connsiteY0" fmla="*/ 594629 h 610492"/>
              <a:gd name="connsiteX1" fmla="*/ 1756244 w 2852298"/>
              <a:gd name="connsiteY1" fmla="*/ 19304 h 610492"/>
              <a:gd name="connsiteX2" fmla="*/ 2852298 w 2852298"/>
              <a:gd name="connsiteY2" fmla="*/ 575927 h 610492"/>
              <a:gd name="connsiteX0" fmla="*/ 0 w 2852298"/>
              <a:gd name="connsiteY0" fmla="*/ 489106 h 506968"/>
              <a:gd name="connsiteX1" fmla="*/ 1532938 w 2852298"/>
              <a:gd name="connsiteY1" fmla="*/ 21706 h 506968"/>
              <a:gd name="connsiteX2" fmla="*/ 2852298 w 2852298"/>
              <a:gd name="connsiteY2" fmla="*/ 470404 h 506968"/>
              <a:gd name="connsiteX0" fmla="*/ 0 w 2852298"/>
              <a:gd name="connsiteY0" fmla="*/ 467400 h 492119"/>
              <a:gd name="connsiteX1" fmla="*/ 1532938 w 2852298"/>
              <a:gd name="connsiteY1" fmla="*/ 0 h 492119"/>
              <a:gd name="connsiteX2" fmla="*/ 2852298 w 2852298"/>
              <a:gd name="connsiteY2" fmla="*/ 448698 h 492119"/>
              <a:gd name="connsiteX0" fmla="*/ 0 w 2852298"/>
              <a:gd name="connsiteY0" fmla="*/ 474790 h 499509"/>
              <a:gd name="connsiteX1" fmla="*/ 1532938 w 2852298"/>
              <a:gd name="connsiteY1" fmla="*/ 7390 h 499509"/>
              <a:gd name="connsiteX2" fmla="*/ 2852298 w 2852298"/>
              <a:gd name="connsiteY2" fmla="*/ 456088 h 499509"/>
              <a:gd name="connsiteX0" fmla="*/ 0 w 2879269"/>
              <a:gd name="connsiteY0" fmla="*/ 558544 h 580349"/>
              <a:gd name="connsiteX1" fmla="*/ 1559909 w 2879269"/>
              <a:gd name="connsiteY1" fmla="*/ 7390 h 580349"/>
              <a:gd name="connsiteX2" fmla="*/ 2879269 w 2879269"/>
              <a:gd name="connsiteY2" fmla="*/ 456088 h 580349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983048"/>
              <a:gd name="connsiteY0" fmla="*/ 431110 h 456088"/>
              <a:gd name="connsiteX1" fmla="*/ 1663688 w 2983048"/>
              <a:gd name="connsiteY1" fmla="*/ 7390 h 456088"/>
              <a:gd name="connsiteX2" fmla="*/ 2983048 w 2983048"/>
              <a:gd name="connsiteY2" fmla="*/ 456088 h 456088"/>
              <a:gd name="connsiteX0" fmla="*/ 0 w 2983048"/>
              <a:gd name="connsiteY0" fmla="*/ 410521 h 435499"/>
              <a:gd name="connsiteX1" fmla="*/ 1652765 w 2983048"/>
              <a:gd name="connsiteY1" fmla="*/ 7752 h 435499"/>
              <a:gd name="connsiteX2" fmla="*/ 2983048 w 2983048"/>
              <a:gd name="connsiteY2" fmla="*/ 435499 h 435499"/>
              <a:gd name="connsiteX0" fmla="*/ 0 w 2983048"/>
              <a:gd name="connsiteY0" fmla="*/ 410521 h 435499"/>
              <a:gd name="connsiteX1" fmla="*/ 1652765 w 2983048"/>
              <a:gd name="connsiteY1" fmla="*/ 7752 h 435499"/>
              <a:gd name="connsiteX2" fmla="*/ 2983048 w 2983048"/>
              <a:gd name="connsiteY2" fmla="*/ 435499 h 43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3048" h="435499">
                <a:moveTo>
                  <a:pt x="0" y="410521"/>
                </a:moveTo>
                <a:cubicBezTo>
                  <a:pt x="349401" y="108057"/>
                  <a:pt x="1123192" y="8051"/>
                  <a:pt x="1652765" y="7752"/>
                </a:cubicBezTo>
                <a:cubicBezTo>
                  <a:pt x="2182704" y="-58540"/>
                  <a:pt x="2979940" y="318885"/>
                  <a:pt x="2983048" y="435499"/>
                </a:cubicBezTo>
              </a:path>
            </a:pathLst>
          </a:custGeom>
          <a:ln w="57150" cap="flat" cmpd="sng">
            <a:solidFill>
              <a:srgbClr val="33719D"/>
            </a:soli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9200" y="3962400"/>
            <a:ext cx="304800" cy="3048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4800" y="5638800"/>
            <a:ext cx="304800" cy="304800"/>
          </a:xfrm>
          <a:prstGeom prst="rect">
            <a:avLst/>
          </a:prstGeom>
        </p:spPr>
      </p:pic>
      <p:sp>
        <p:nvSpPr>
          <p:cNvPr id="34" name="Text Placeholder 3"/>
          <p:cNvSpPr txBox="1">
            <a:spLocks/>
          </p:cNvSpPr>
          <p:nvPr/>
        </p:nvSpPr>
        <p:spPr bwMode="auto">
          <a:xfrm>
            <a:off x="5562600" y="3504556"/>
            <a:ext cx="3581400" cy="228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176213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747713" indent="-169863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139825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4922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9494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4066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638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3210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accent4"/>
              </a:buClr>
            </a:pPr>
            <a:r>
              <a:rPr lang="en-US" sz="2000" dirty="0" smtClean="0">
                <a:latin typeface="Arial Narrow"/>
                <a:cs typeface="Arial Narrow"/>
              </a:rPr>
              <a:t>Eliminates the additional user identification prompt from FortiGate</a:t>
            </a:r>
          </a:p>
          <a:p>
            <a:pPr>
              <a:buClr>
                <a:schemeClr val="accent4"/>
              </a:buClr>
            </a:pPr>
            <a:r>
              <a:rPr lang="en-US" sz="2000" dirty="0">
                <a:latin typeface="Arial Narrow"/>
                <a:cs typeface="Arial Narrow"/>
              </a:rPr>
              <a:t>W</a:t>
            </a:r>
            <a:r>
              <a:rPr lang="en-US" sz="2000" dirty="0" smtClean="0">
                <a:latin typeface="Arial Narrow"/>
                <a:cs typeface="Arial Narrow"/>
              </a:rPr>
              <a:t>orks on AD environment on both On-net &amp; </a:t>
            </a:r>
            <a:r>
              <a:rPr lang="en-US" sz="2000" dirty="0">
                <a:latin typeface="Arial Narrow"/>
                <a:cs typeface="Arial Narrow"/>
              </a:rPr>
              <a:t>O</a:t>
            </a:r>
            <a:r>
              <a:rPr lang="en-US" sz="2000" dirty="0" smtClean="0">
                <a:latin typeface="Arial Narrow"/>
                <a:cs typeface="Arial Narrow"/>
              </a:rPr>
              <a:t>ff-net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26" name="Picture 25" descr="Fortinet_Shiel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5715000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Fortinet_Shiel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4107191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5" name="Freeform 34"/>
          <p:cNvSpPr/>
          <p:nvPr/>
        </p:nvSpPr>
        <p:spPr>
          <a:xfrm rot="20552134">
            <a:off x="2859486" y="2137862"/>
            <a:ext cx="345804" cy="621824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893476"/>
              <a:gd name="connsiteY0" fmla="*/ 0 h 1015133"/>
              <a:gd name="connsiteX1" fmla="*/ 674355 w 893476"/>
              <a:gd name="connsiteY1" fmla="*/ 495071 h 1015133"/>
              <a:gd name="connsiteX2" fmla="*/ 893477 w 893476"/>
              <a:gd name="connsiteY2" fmla="*/ 1015133 h 101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3476" h="1015133">
                <a:moveTo>
                  <a:pt x="0" y="0"/>
                </a:moveTo>
                <a:cubicBezTo>
                  <a:pt x="417683" y="143175"/>
                  <a:pt x="495625" y="336275"/>
                  <a:pt x="674355" y="495071"/>
                </a:cubicBezTo>
                <a:cubicBezTo>
                  <a:pt x="853085" y="653867"/>
                  <a:pt x="890369" y="898519"/>
                  <a:pt x="893477" y="1015133"/>
                </a:cubicBezTo>
              </a:path>
            </a:pathLst>
          </a:custGeom>
          <a:ln w="57150" cap="flat" cmpd="sng">
            <a:solidFill>
              <a:srgbClr val="33719D"/>
            </a:solidFill>
            <a:prstDash val="sysDash"/>
            <a:round/>
            <a:headEnd type="triangle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1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2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321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</a:t>
            </a:r>
            <a:r>
              <a:rPr lang="en-US" dirty="0" smtClean="0"/>
              <a:t>Features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2110" y="3944036"/>
            <a:ext cx="8406395" cy="1710401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WanOpt</a:t>
            </a:r>
            <a:r>
              <a:rPr lang="en-US" b="1" dirty="0" smtClean="0">
                <a:solidFill>
                  <a:srgbClr val="C00000"/>
                </a:solidFill>
              </a:rPr>
              <a:t>. Agent</a:t>
            </a:r>
          </a:p>
          <a:p>
            <a:r>
              <a:rPr lang="en-US" dirty="0" smtClean="0"/>
              <a:t>Allow peering with FortiGate for WAN optimization</a:t>
            </a:r>
          </a:p>
          <a:p>
            <a:r>
              <a:rPr lang="en-US" dirty="0"/>
              <a:t>Reducing bandwidth usage with fewer request and response across </a:t>
            </a:r>
            <a:r>
              <a:rPr lang="en-US" dirty="0" smtClean="0"/>
              <a:t>WAN, thereby improves user experience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 bwMode="auto">
          <a:xfrm>
            <a:off x="1586832" y="2070768"/>
            <a:ext cx="5783109" cy="1524000"/>
          </a:xfrm>
          <a:prstGeom prst="roundRect">
            <a:avLst>
              <a:gd name="adj" fmla="val 13335"/>
            </a:avLst>
          </a:prstGeom>
          <a:solidFill>
            <a:srgbClr val="DFE6E6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38100" dir="2700000" algn="tl" rotWithShape="0">
              <a:srgbClr val="000000">
                <a:alpha val="43000"/>
              </a:srgbClr>
            </a:outerShdw>
          </a:effectLst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8" name="Picture 37" descr="FortiGate_Icon_2U_L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32" y="2070768"/>
            <a:ext cx="1843601" cy="1290520"/>
          </a:xfrm>
          <a:prstGeom prst="rect">
            <a:avLst/>
          </a:prstGeom>
        </p:spPr>
      </p:pic>
      <p:pic>
        <p:nvPicPr>
          <p:cNvPr id="40" name="Picture 39" descr="Cloud-Bl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5232" y="2299368"/>
            <a:ext cx="1258888" cy="839788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177632" y="2604168"/>
            <a:ext cx="990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  <a:latin typeface="Helvetica 55 Roman"/>
                <a:cs typeface="Helvetica 55 Roman"/>
              </a:rPr>
              <a:t>WAN</a:t>
            </a:r>
          </a:p>
        </p:txBody>
      </p:sp>
      <p:cxnSp>
        <p:nvCxnSpPr>
          <p:cNvPr id="42" name="Straight Arrow Connector 41"/>
          <p:cNvCxnSpPr>
            <a:stCxn id="38" idx="3"/>
            <a:endCxn id="45" idx="1"/>
          </p:cNvCxnSpPr>
          <p:nvPr/>
        </p:nvCxnSpPr>
        <p:spPr bwMode="auto">
          <a:xfrm flipV="1">
            <a:off x="2897033" y="2341278"/>
            <a:ext cx="3718999" cy="374750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arrow"/>
            <a:tailEnd type="arrow"/>
          </a:ln>
          <a:effectLst/>
        </p:spPr>
      </p:cxnSp>
      <p:cxnSp>
        <p:nvCxnSpPr>
          <p:cNvPr id="43" name="Straight Arrow Connector 42"/>
          <p:cNvCxnSpPr>
            <a:stCxn id="38" idx="3"/>
            <a:endCxn id="46" idx="1"/>
          </p:cNvCxnSpPr>
          <p:nvPr/>
        </p:nvCxnSpPr>
        <p:spPr bwMode="auto">
          <a:xfrm>
            <a:off x="2897033" y="2716028"/>
            <a:ext cx="3871399" cy="383440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arrow"/>
            <a:tailEnd type="arrow"/>
          </a:ln>
          <a:effectLst/>
        </p:spPr>
      </p:cxnSp>
      <p:sp>
        <p:nvSpPr>
          <p:cNvPr id="44" name="Rounded Rectangle 43"/>
          <p:cNvSpPr/>
          <p:nvPr/>
        </p:nvSpPr>
        <p:spPr bwMode="auto">
          <a:xfrm>
            <a:off x="7053180" y="2552030"/>
            <a:ext cx="1371600" cy="455863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Peers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5" name="Picture 44" descr="FortiGate_Icon_2U_L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032" y="1994568"/>
            <a:ext cx="990600" cy="693420"/>
          </a:xfrm>
          <a:prstGeom prst="rect">
            <a:avLst/>
          </a:prstGeom>
        </p:spPr>
      </p:pic>
      <p:pic>
        <p:nvPicPr>
          <p:cNvPr id="46" name="Picture 45" descr="Laptop-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432" y="2756568"/>
            <a:ext cx="711503" cy="685800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 descr="Fortinet_Shiel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091" y="3056078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795657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 bwMode="auto">
          <a:xfrm>
            <a:off x="1169035" y="1699284"/>
            <a:ext cx="6577965" cy="895314"/>
          </a:xfrm>
          <a:prstGeom prst="homePlate">
            <a:avLst/>
          </a:prstGeom>
          <a:gradFill flip="none" rotWithShape="1">
            <a:gsLst>
              <a:gs pos="0">
                <a:srgbClr val="A5ACB0"/>
              </a:gs>
              <a:gs pos="100000">
                <a:schemeClr val="bg2"/>
              </a:gs>
            </a:gsLst>
            <a:lin ang="108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7526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&amp; Reporting</a:t>
            </a:r>
            <a:endParaRPr lang="en-US" dirty="0"/>
          </a:p>
        </p:txBody>
      </p:sp>
      <p:pic>
        <p:nvPicPr>
          <p:cNvPr id="7" name="Picture 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286000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0" name="Picture 9" descr="FortiAnalyzer_Icon_2U_Lt-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1828800"/>
            <a:ext cx="1500632" cy="10454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12559" y="166472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Logs are periodically </a:t>
            </a:r>
            <a:r>
              <a:rPr lang="en-US" sz="1800" dirty="0"/>
              <a:t>uploaded to </a:t>
            </a:r>
            <a:r>
              <a:rPr lang="en-US" sz="1800" dirty="0" smtClean="0"/>
              <a:t>FortiAnalyzer/FortiManager via Encrypted Transmission, reports can thereby be generated.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34" y="2999183"/>
            <a:ext cx="4881580" cy="1577584"/>
          </a:xfrm>
          <a:prstGeom prst="rect">
            <a:avLst/>
          </a:prstGeom>
        </p:spPr>
      </p:pic>
      <p:pic>
        <p:nvPicPr>
          <p:cNvPr id="9" name="Picture 8" descr="User Activity Summary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6007" y="2480045"/>
            <a:ext cx="2609369" cy="3316187"/>
          </a:xfrm>
          <a:prstGeom prst="rect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6203"/>
      </p:ext>
    </p:extLst>
  </p:cSld>
  <p:clrMapOvr>
    <a:masterClrMapping/>
  </p:clrMapOvr>
  <p:transition xmlns:p14="http://schemas.microsoft.com/office/powerpoint/2010/main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FortiClient </a:t>
            </a:r>
            <a:r>
              <a:rPr lang="en-US" dirty="0" err="1" smtClean="0"/>
              <a:t>iOS</a:t>
            </a:r>
            <a:r>
              <a:rPr lang="en-US" dirty="0" smtClean="0"/>
              <a:t> &amp; Android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38400" y="4551396"/>
            <a:ext cx="5943600" cy="1471049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FortiClient for </a:t>
            </a:r>
            <a:r>
              <a:rPr lang="en-US" b="1" dirty="0">
                <a:solidFill>
                  <a:schemeClr val="accent4"/>
                </a:solidFill>
              </a:rPr>
              <a:t>iOS </a:t>
            </a:r>
            <a:endParaRPr lang="en-US" b="1" dirty="0" smtClean="0">
              <a:solidFill>
                <a:schemeClr val="accent4"/>
              </a:solidFill>
            </a:endParaRPr>
          </a:p>
          <a:p>
            <a:r>
              <a:rPr lang="en-US" sz="1800" dirty="0" err="1" smtClean="0"/>
              <a:t>Fullscreen</a:t>
            </a:r>
            <a:r>
              <a:rPr lang="en-US" sz="1800" dirty="0" smtClean="0"/>
              <a:t> iPad Support</a:t>
            </a:r>
          </a:p>
          <a:p>
            <a:r>
              <a:rPr lang="en-US" sz="1800" dirty="0"/>
              <a:t>Web Application </a:t>
            </a:r>
            <a:r>
              <a:rPr lang="en-US" sz="1800" dirty="0" smtClean="0"/>
              <a:t>Mode SSL VPN Support (HTTP/HTTPS/FTP/SMB)</a:t>
            </a:r>
          </a:p>
          <a:p>
            <a:r>
              <a:rPr lang="en-US" sz="1800" dirty="0"/>
              <a:t>Support embedded web </a:t>
            </a:r>
            <a:r>
              <a:rPr lang="en-US" sz="1800" dirty="0" smtClean="0"/>
              <a:t>browser &amp; web filtering</a:t>
            </a:r>
            <a:endParaRPr lang="en-US" sz="1800" dirty="0"/>
          </a:p>
          <a:p>
            <a:r>
              <a:rPr lang="en-US" sz="1800" dirty="0"/>
              <a:t>FortiToken 2FA </a:t>
            </a:r>
            <a:r>
              <a:rPr lang="en-US" sz="1800" dirty="0" smtClean="0"/>
              <a:t>support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53147" y="4093487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SSL VPN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20050" y="4093487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BOOKMARKS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1856" y="4093487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ENDPOINT CONTROL</a:t>
            </a:r>
            <a:endParaRPr lang="en-US" sz="1100" b="1" dirty="0">
              <a:solidFill>
                <a:srgbClr val="C0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940" y="4592320"/>
            <a:ext cx="1344168" cy="1280160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2584390" y="1113063"/>
            <a:ext cx="1682811" cy="3084286"/>
            <a:chOff x="2708366" y="1113971"/>
            <a:chExt cx="1682811" cy="3084286"/>
          </a:xfrm>
        </p:grpSpPr>
        <p:pic>
          <p:nvPicPr>
            <p:cNvPr id="27" name="Picture 26" descr="iphon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8366" y="1113971"/>
              <a:ext cx="1682811" cy="308428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55258" y="1678215"/>
              <a:ext cx="1078351" cy="1914072"/>
            </a:xfrm>
            <a:prstGeom prst="rect">
              <a:avLst/>
            </a:prstGeom>
            <a:effectLst>
              <a:innerShdw blurRad="63500" dist="127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31" name="Group 30"/>
          <p:cNvGrpSpPr/>
          <p:nvPr/>
        </p:nvGrpSpPr>
        <p:grpSpPr>
          <a:xfrm>
            <a:off x="678181" y="1113063"/>
            <a:ext cx="1682811" cy="3084286"/>
            <a:chOff x="678181" y="1079499"/>
            <a:chExt cx="1682811" cy="3084286"/>
          </a:xfrm>
        </p:grpSpPr>
        <p:pic>
          <p:nvPicPr>
            <p:cNvPr id="26" name="Picture 25" descr="iphon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81" y="1079499"/>
              <a:ext cx="1682811" cy="308428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2328" y="1641928"/>
              <a:ext cx="1063018" cy="1886858"/>
            </a:xfrm>
            <a:prstGeom prst="rect">
              <a:avLst/>
            </a:prstGeom>
            <a:effectLst>
              <a:innerShdw blurRad="63500" dist="127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36" name="Group 35"/>
          <p:cNvGrpSpPr/>
          <p:nvPr/>
        </p:nvGrpSpPr>
        <p:grpSpPr>
          <a:xfrm>
            <a:off x="4490599" y="1113063"/>
            <a:ext cx="1682811" cy="3084286"/>
            <a:chOff x="4584337" y="1103085"/>
            <a:chExt cx="1682811" cy="3084286"/>
          </a:xfrm>
        </p:grpSpPr>
        <p:pic>
          <p:nvPicPr>
            <p:cNvPr id="28" name="Picture 27" descr="iphon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4337" y="1103085"/>
              <a:ext cx="1682811" cy="3084286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33043" y="1678213"/>
              <a:ext cx="1073240" cy="1905001"/>
            </a:xfrm>
            <a:prstGeom prst="rect">
              <a:avLst/>
            </a:prstGeom>
            <a:effectLst>
              <a:innerShdw blurRad="63500" dist="127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39" name="Group 38"/>
          <p:cNvGrpSpPr/>
          <p:nvPr/>
        </p:nvGrpSpPr>
        <p:grpSpPr>
          <a:xfrm>
            <a:off x="6396808" y="1113063"/>
            <a:ext cx="1682811" cy="3084286"/>
            <a:chOff x="6396808" y="1146628"/>
            <a:chExt cx="1682811" cy="3084286"/>
          </a:xfrm>
        </p:grpSpPr>
        <p:pic>
          <p:nvPicPr>
            <p:cNvPr id="35" name="Picture 34" descr="iphon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808" y="1146628"/>
              <a:ext cx="1682811" cy="308428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7328" y="1705427"/>
              <a:ext cx="1078351" cy="1914073"/>
            </a:xfrm>
            <a:prstGeom prst="rect">
              <a:avLst/>
            </a:prstGeom>
            <a:effectLst>
              <a:innerShdw blurRad="63500" dist="12700" dir="13500000">
                <a:prstClr val="black">
                  <a:alpha val="50000"/>
                </a:prstClr>
              </a:innerShdw>
            </a:effectLst>
          </p:spPr>
        </p:pic>
      </p:grpSp>
      <p:sp>
        <p:nvSpPr>
          <p:cNvPr id="40" name="TextBox 39"/>
          <p:cNvSpPr txBox="1"/>
          <p:nvPr/>
        </p:nvSpPr>
        <p:spPr>
          <a:xfrm>
            <a:off x="6411334" y="4072349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WEB SECURITY</a:t>
            </a:r>
            <a:endParaRPr lang="en-US"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98599"/>
      </p:ext>
    </p:extLst>
  </p:cSld>
  <p:clrMapOvr>
    <a:masterClrMapping/>
  </p:clrMapOvr>
  <p:transition xmlns:p14="http://schemas.microsoft.com/office/powerpoint/2010/main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FortiClient </a:t>
            </a:r>
            <a:r>
              <a:rPr lang="en-US" dirty="0" err="1"/>
              <a:t>iOS</a:t>
            </a:r>
            <a:r>
              <a:rPr lang="en-US" dirty="0"/>
              <a:t> &amp; Android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3627" y="4186646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IPSEC VPN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1823" y="4186646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ENDPOINT CONTROL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38400" y="4562636"/>
            <a:ext cx="6553200" cy="1210312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FortiClient </a:t>
            </a:r>
            <a:r>
              <a:rPr lang="en-US" b="1" dirty="0" smtClean="0">
                <a:solidFill>
                  <a:srgbClr val="C00000"/>
                </a:solidFill>
              </a:rPr>
              <a:t>for Android</a:t>
            </a:r>
          </a:p>
          <a:p>
            <a:r>
              <a:rPr lang="en-US" sz="1800" dirty="0" smtClean="0"/>
              <a:t>SSLVPN </a:t>
            </a:r>
            <a:r>
              <a:rPr lang="en-US" sz="1800" dirty="0"/>
              <a:t>web mode (proxy based) feature supported</a:t>
            </a:r>
          </a:p>
          <a:p>
            <a:r>
              <a:rPr lang="en-US" sz="1800" dirty="0" smtClean="0"/>
              <a:t>Support </a:t>
            </a:r>
            <a:r>
              <a:rPr lang="en-US" sz="1800" dirty="0"/>
              <a:t>embedded web browser &amp; web filtering</a:t>
            </a:r>
          </a:p>
          <a:p>
            <a:r>
              <a:rPr lang="en-US" sz="1800" dirty="0" smtClean="0"/>
              <a:t>FortiToken 2FA support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40" y="4541520"/>
            <a:ext cx="1270000" cy="1270000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6819900" y="1387022"/>
            <a:ext cx="1464734" cy="2793999"/>
            <a:chOff x="2474686" y="1349829"/>
            <a:chExt cx="1464734" cy="2793999"/>
          </a:xfrm>
        </p:grpSpPr>
        <p:pic>
          <p:nvPicPr>
            <p:cNvPr id="29" name="Picture 28" descr="android-skin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3" t="6217" r="26720" b="6481"/>
            <a:stretch/>
          </p:blipFill>
          <p:spPr>
            <a:xfrm>
              <a:off x="2474686" y="1349829"/>
              <a:ext cx="1464734" cy="279399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50886" y="1641927"/>
              <a:ext cx="1280160" cy="213360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734077" y="1387022"/>
            <a:ext cx="1464734" cy="2793999"/>
            <a:chOff x="4532086" y="1375229"/>
            <a:chExt cx="1464734" cy="2793999"/>
          </a:xfrm>
        </p:grpSpPr>
        <p:pic>
          <p:nvPicPr>
            <p:cNvPr id="32" name="Picture 31" descr="android-skin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3" t="6217" r="26720" b="6481"/>
            <a:stretch/>
          </p:blipFill>
          <p:spPr>
            <a:xfrm>
              <a:off x="4532086" y="1375229"/>
              <a:ext cx="1464734" cy="2793999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562" y="1669142"/>
              <a:ext cx="1280160" cy="213360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562429" y="1387022"/>
            <a:ext cx="1464734" cy="2793999"/>
            <a:chOff x="562429" y="1360715"/>
            <a:chExt cx="1464734" cy="2793999"/>
          </a:xfrm>
        </p:grpSpPr>
        <p:pic>
          <p:nvPicPr>
            <p:cNvPr id="27" name="Picture 26" descr="android-skin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3" t="6217" r="26720" b="6481"/>
            <a:stretch/>
          </p:blipFill>
          <p:spPr>
            <a:xfrm>
              <a:off x="562429" y="1360715"/>
              <a:ext cx="1464734" cy="2793999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886" y="1641929"/>
              <a:ext cx="1280160" cy="2133600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2648253" y="1387022"/>
            <a:ext cx="1464734" cy="2793999"/>
            <a:chOff x="6654800" y="1366157"/>
            <a:chExt cx="1464734" cy="2793999"/>
          </a:xfrm>
        </p:grpSpPr>
        <p:pic>
          <p:nvPicPr>
            <p:cNvPr id="33" name="Picture 32" descr="android-skin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3" t="6217" r="26720" b="6481"/>
            <a:stretch/>
          </p:blipFill>
          <p:spPr>
            <a:xfrm>
              <a:off x="6654800" y="1366157"/>
              <a:ext cx="1464734" cy="279399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886" y="1660071"/>
              <a:ext cx="1280160" cy="2133600"/>
            </a:xfrm>
            <a:prstGeom prst="rect">
              <a:avLst/>
            </a:prstGeom>
          </p:spPr>
        </p:pic>
      </p:grpSp>
      <p:sp>
        <p:nvSpPr>
          <p:cNvPr id="41" name="TextBox 40"/>
          <p:cNvSpPr txBox="1"/>
          <p:nvPr/>
        </p:nvSpPr>
        <p:spPr>
          <a:xfrm>
            <a:off x="4577082" y="4186646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WEB SECURITY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88837" y="4186646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SSL VPN</a:t>
            </a:r>
            <a:endParaRPr lang="en-US"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24481"/>
      </p:ext>
    </p:extLst>
  </p:cSld>
  <p:clrMapOvr>
    <a:masterClrMapping/>
  </p:clrMapOvr>
  <p:transition xmlns:p14="http://schemas.microsoft.com/office/powerpoint/2010/main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r="14419"/>
          <a:stretch/>
        </p:blipFill>
        <p:spPr>
          <a:xfrm>
            <a:off x="4953000" y="2133600"/>
            <a:ext cx="4191000" cy="3089342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type="body" sz="quarter" idx="11"/>
          </p:nvPr>
        </p:nvSpPr>
        <p:spPr>
          <a:xfrm>
            <a:off x="381000" y="5562600"/>
            <a:ext cx="8077200" cy="561750"/>
          </a:xfrm>
        </p:spPr>
        <p:txBody>
          <a:bodyPr numCol="2" spcCol="216000"/>
          <a:lstStyle/>
          <a:p>
            <a:pPr marL="0" indent="-108000"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Simplifies deployment &amp; reduces TCO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Free to use</a:t>
            </a:r>
            <a:endParaRPr lang="en-US" sz="2000" dirty="0"/>
          </a:p>
        </p:txBody>
      </p:sp>
      <p:pic>
        <p:nvPicPr>
          <p:cNvPr id="75779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3208338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TextBox 1"/>
          <p:cNvSpPr txBox="1">
            <a:spLocks noChangeArrowheads="1"/>
          </p:cNvSpPr>
          <p:nvPr/>
        </p:nvSpPr>
        <p:spPr bwMode="auto">
          <a:xfrm>
            <a:off x="1244600" y="3284538"/>
            <a:ext cx="8730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/>
              <a:t>Antivirus</a:t>
            </a:r>
            <a:endParaRPr lang="en-US" sz="1400" dirty="0"/>
          </a:p>
        </p:txBody>
      </p:sp>
      <p:pic>
        <p:nvPicPr>
          <p:cNvPr id="75781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2446338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5138" y="4419600"/>
            <a:ext cx="5556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2819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2819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TextBox 20"/>
          <p:cNvSpPr txBox="1">
            <a:spLocks noChangeArrowheads="1"/>
          </p:cNvSpPr>
          <p:nvPr/>
        </p:nvSpPr>
        <p:spPr bwMode="auto">
          <a:xfrm>
            <a:off x="1244600" y="2522538"/>
            <a:ext cx="1004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Web Filter</a:t>
            </a:r>
          </a:p>
        </p:txBody>
      </p:sp>
      <p:sp>
        <p:nvSpPr>
          <p:cNvPr id="75786" name="TextBox 21"/>
          <p:cNvSpPr txBox="1">
            <a:spLocks noChangeArrowheads="1"/>
          </p:cNvSpPr>
          <p:nvPr/>
        </p:nvSpPr>
        <p:spPr bwMode="auto">
          <a:xfrm>
            <a:off x="4191000" y="2895600"/>
            <a:ext cx="1231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Remote VPN</a:t>
            </a:r>
          </a:p>
        </p:txBody>
      </p:sp>
      <p:sp>
        <p:nvSpPr>
          <p:cNvPr id="75787" name="TextBox 22"/>
          <p:cNvSpPr txBox="1">
            <a:spLocks noChangeArrowheads="1"/>
          </p:cNvSpPr>
          <p:nvPr/>
        </p:nvSpPr>
        <p:spPr bwMode="auto">
          <a:xfrm>
            <a:off x="3611563" y="4448175"/>
            <a:ext cx="1063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Application</a:t>
            </a:r>
          </a:p>
          <a:p>
            <a:pPr eaLnBrk="1" hangingPunct="1"/>
            <a:r>
              <a:rPr lang="en-US" sz="1400"/>
              <a:t>Firewall</a:t>
            </a:r>
          </a:p>
        </p:txBody>
      </p:sp>
      <p:pic>
        <p:nvPicPr>
          <p:cNvPr id="75788" name="Picture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35814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9" name="TextBox 23"/>
          <p:cNvSpPr txBox="1">
            <a:spLocks noChangeArrowheads="1"/>
          </p:cNvSpPr>
          <p:nvPr/>
        </p:nvSpPr>
        <p:spPr bwMode="auto">
          <a:xfrm>
            <a:off x="3611563" y="3562350"/>
            <a:ext cx="11858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Vulnerability </a:t>
            </a:r>
          </a:p>
          <a:p>
            <a:pPr eaLnBrk="1" hangingPunct="1"/>
            <a:r>
              <a:rPr lang="en-US" sz="1400"/>
              <a:t>Scanning</a:t>
            </a:r>
          </a:p>
        </p:txBody>
      </p:sp>
      <p:pic>
        <p:nvPicPr>
          <p:cNvPr id="75790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52705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1" name="Picture 5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5" y="4843463"/>
            <a:ext cx="5159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92" name="TextBox 26"/>
          <p:cNvSpPr txBox="1">
            <a:spLocks noChangeArrowheads="1"/>
          </p:cNvSpPr>
          <p:nvPr/>
        </p:nvSpPr>
        <p:spPr bwMode="auto">
          <a:xfrm>
            <a:off x="1258887" y="4013200"/>
            <a:ext cx="132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2-Factor </a:t>
            </a:r>
          </a:p>
          <a:p>
            <a:pPr eaLnBrk="1" hangingPunct="1"/>
            <a:r>
              <a:rPr lang="en-US" sz="1400" dirty="0"/>
              <a:t>Authentication </a:t>
            </a:r>
          </a:p>
        </p:txBody>
      </p:sp>
      <p:sp>
        <p:nvSpPr>
          <p:cNvPr id="75793" name="TextBox 27"/>
          <p:cNvSpPr txBox="1">
            <a:spLocks noChangeArrowheads="1"/>
          </p:cNvSpPr>
          <p:nvPr/>
        </p:nvSpPr>
        <p:spPr bwMode="auto">
          <a:xfrm>
            <a:off x="1219200" y="4800600"/>
            <a:ext cx="1182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WAN </a:t>
            </a:r>
          </a:p>
          <a:p>
            <a:pPr eaLnBrk="1" hangingPunct="1"/>
            <a:r>
              <a:rPr lang="en-US" sz="1400" dirty="0" smtClean="0"/>
              <a:t>Optimization</a:t>
            </a:r>
            <a:endParaRPr lang="en-US" sz="1400" dirty="0"/>
          </a:p>
        </p:txBody>
      </p:sp>
      <p:sp>
        <p:nvSpPr>
          <p:cNvPr id="75796" name="Title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</a:rPr>
              <a:t>FortiClient </a:t>
            </a:r>
            <a:r>
              <a:rPr lang="en-US" dirty="0" smtClean="0">
                <a:latin typeface="Arial" charset="0"/>
              </a:rPr>
              <a:t>5.0</a:t>
            </a:r>
            <a:endParaRPr lang="en-US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179" y="6381154"/>
            <a:ext cx="3939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/>
          <a:srcRect l="1" r="3835" b="53420"/>
          <a:stretch/>
        </p:blipFill>
        <p:spPr>
          <a:xfrm>
            <a:off x="7467600" y="5030881"/>
            <a:ext cx="427449" cy="4140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/>
          <a:srcRect r="11608" b="50346"/>
          <a:stretch/>
        </p:blipFill>
        <p:spPr>
          <a:xfrm>
            <a:off x="7010400" y="5017218"/>
            <a:ext cx="392905" cy="4414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3"/>
          <a:srcRect l="-1" r="-2307" b="53041"/>
          <a:stretch/>
        </p:blipFill>
        <p:spPr>
          <a:xfrm>
            <a:off x="6553200" y="5029200"/>
            <a:ext cx="454754" cy="4174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4"/>
          <a:srcRect r="-2997" b="48902"/>
          <a:stretch/>
        </p:blipFill>
        <p:spPr>
          <a:xfrm>
            <a:off x="7924180" y="5029200"/>
            <a:ext cx="457820" cy="45426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77838" y="1355725"/>
            <a:ext cx="8170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Unified Client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40682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3124200"/>
            <a:ext cx="7162800" cy="2822045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en-US" sz="5400" b="1" kern="1200" dirty="0" smtClean="0">
                <a:latin typeface="Arial" pitchFamily="-84" charset="0"/>
                <a:ea typeface="ＭＳ Ｐゴシック" pitchFamily="34" charset="-128"/>
                <a:cs typeface="+mn-cs"/>
              </a:rPr>
              <a:t>Q &amp; A</a:t>
            </a:r>
            <a:endParaRPr lang="en-US" sz="5400" b="1" kern="1200" dirty="0">
              <a:latin typeface="Arial" pitchFamily="-84" charset="0"/>
              <a:ea typeface="ＭＳ Ｐゴシック" pitchFamily="34" charset="-128"/>
              <a:cs typeface="+mn-cs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8000"/>
            <a:ext cx="1116541" cy="111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19412"/>
      </p:ext>
    </p:extLst>
  </p:cSld>
  <p:clrMapOvr>
    <a:masterClrMapping/>
  </p:clrMapOvr>
  <p:transition xmlns:p14="http://schemas.microsoft.com/office/powerpoint/2010/main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10134">
            <a:off x="-243755" y="2761374"/>
            <a:ext cx="4220802" cy="27288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581730" lon="18586671" rev="21495994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Content Placeholder 9"/>
          <p:cNvSpPr>
            <a:spLocks noGrp="1"/>
          </p:cNvSpPr>
          <p:nvPr>
            <p:ph type="body" sz="quarter" idx="11"/>
          </p:nvPr>
        </p:nvSpPr>
        <p:spPr>
          <a:xfrm>
            <a:off x="4168775" y="3046233"/>
            <a:ext cx="4821238" cy="2643187"/>
          </a:xfrm>
        </p:spPr>
        <p:txBody>
          <a:bodyPr/>
          <a:lstStyle/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Provision &amp; Enforce host security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Consolidated identity implementation &amp; policies 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Facilitates Device-Based Policies</a:t>
            </a:r>
            <a:endParaRPr lang="en-US" sz="2000" dirty="0"/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Vulnerability management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Application Firewalling</a:t>
            </a:r>
          </a:p>
        </p:txBody>
      </p:sp>
      <p:pic>
        <p:nvPicPr>
          <p:cNvPr id="6" name="Picture 5" descr="FortiGate_Icon_1U_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138" y="4518025"/>
            <a:ext cx="25590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Rectangle 3"/>
          <p:cNvSpPr>
            <a:spLocks noChangeArrowheads="1"/>
          </p:cNvSpPr>
          <p:nvPr/>
        </p:nvSpPr>
        <p:spPr bwMode="auto">
          <a:xfrm>
            <a:off x="465138" y="1457325"/>
            <a:ext cx="8488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>
                <a:solidFill>
                  <a:srgbClr val="C00000"/>
                </a:solidFill>
              </a:rPr>
              <a:t>FortiGate Integration</a:t>
            </a:r>
          </a:p>
        </p:txBody>
      </p:sp>
      <p:sp>
        <p:nvSpPr>
          <p:cNvPr id="76805" name="Tit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</a:rPr>
              <a:t>FortiClient 5.0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309264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</p:spTree>
    <p:extLst>
      <p:ext uri="{BB962C8B-B14F-4D97-AF65-F5344CB8AC3E}">
        <p14:creationId xmlns:p14="http://schemas.microsoft.com/office/powerpoint/2010/main" val="87467815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414" y="1754555"/>
            <a:ext cx="2125407" cy="1664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16" y="1709616"/>
            <a:ext cx="2124086" cy="1885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 bwMode="auto">
          <a:xfrm>
            <a:off x="6934200" y="1478279"/>
            <a:ext cx="1981200" cy="5334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Endpoint Control License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graphicFrame>
        <p:nvGraphicFramePr>
          <p:cNvPr id="20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72184974"/>
              </p:ext>
            </p:extLst>
          </p:nvPr>
        </p:nvGraphicFramePr>
        <p:xfrm>
          <a:off x="385562" y="4002659"/>
          <a:ext cx="2590800" cy="1219198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590800"/>
              </a:tblGrid>
              <a:tr h="609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Manually </a:t>
                      </a:r>
                      <a:r>
                        <a:rPr kumimoji="0" lang="en-US" sz="16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defines host security settings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609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charset="-128"/>
                          <a:cs typeface="Arial Narrow"/>
                        </a:rPr>
                        <a:t>FortiGuard Services are included at no cost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5202" y="1554480"/>
            <a:ext cx="597039" cy="584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0" y="3717594"/>
            <a:ext cx="457200" cy="457200"/>
          </a:xfrm>
          <a:prstGeom prst="rect">
            <a:avLst/>
          </a:prstGeom>
        </p:spPr>
      </p:pic>
      <p:graphicFrame>
        <p:nvGraphicFramePr>
          <p:cNvPr id="2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231338"/>
              </p:ext>
            </p:extLst>
          </p:nvPr>
        </p:nvGraphicFramePr>
        <p:xfrm>
          <a:off x="3647275" y="3811463"/>
          <a:ext cx="5257800" cy="1920240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5257800"/>
              </a:tblGrid>
              <a:tr h="361070">
                <a:tc>
                  <a:txBody>
                    <a:bodyPr/>
                    <a:lstStyle/>
                    <a:p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Downloads</a:t>
                      </a:r>
                      <a:r>
                        <a:rPr kumimoji="0" lang="en-US" sz="16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 Endpoint Profile from FortiGate which defines AV, Web Filter, VPN,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r>
                        <a:rPr kumimoji="0" lang="en-US" sz="16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Application Firewall*</a:t>
                      </a:r>
                      <a:endParaRPr kumimoji="0" lang="en-US" sz="1600" b="0" i="0" u="none" strike="noStrike" cap="none" normalizeH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Integrated SSO Agent with Windows AD*</a:t>
                      </a:r>
                      <a:endParaRPr kumimoji="0" lang="en-US" sz="1600" b="0" i="0" u="none" strike="noStrike" cap="none" normalizeH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/>
                          <a:cs typeface="Arial Narrow"/>
                        </a:rPr>
                        <a:t>Enables Vulnerability scanning and Application</a:t>
                      </a:r>
                      <a:r>
                        <a:rPr lang="en-US" sz="1600" baseline="0" dirty="0" smtClean="0">
                          <a:latin typeface="Arial Narrow"/>
                          <a:cs typeface="Arial Narrow"/>
                        </a:rPr>
                        <a:t> Firewall Feature*</a:t>
                      </a:r>
                      <a:endParaRPr lang="en-US" sz="1600" dirty="0" smtClean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/>
                          <a:cs typeface="Arial Narrow"/>
                        </a:rPr>
                        <a:t>Security event logging and</a:t>
                      </a:r>
                      <a:r>
                        <a:rPr lang="en-US" sz="1600" baseline="0" dirty="0" smtClean="0">
                          <a:latin typeface="Arial Narrow"/>
                          <a:cs typeface="Arial Narrow"/>
                        </a:rPr>
                        <a:t> updates with </a:t>
                      </a:r>
                      <a:r>
                        <a:rPr lang="en-US" sz="1600" dirty="0" smtClean="0">
                          <a:latin typeface="Arial Narrow"/>
                          <a:cs typeface="Arial Narrow"/>
                        </a:rPr>
                        <a:t>FAZ/FMG*</a:t>
                      </a: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/>
                          <a:cs typeface="Arial Narrow"/>
                        </a:rPr>
                        <a:t>Allows</a:t>
                      </a:r>
                      <a:r>
                        <a:rPr lang="en-US" sz="1600" baseline="0" dirty="0" smtClean="0">
                          <a:latin typeface="Arial Narrow"/>
                          <a:cs typeface="Arial Narrow"/>
                        </a:rPr>
                        <a:t> Custom Install/Rebranding via Repackager Tool</a:t>
                      </a:r>
                      <a:endParaRPr lang="en-US" sz="1600" dirty="0" smtClean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450" y="3553861"/>
            <a:ext cx="457200" cy="45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341119"/>
            <a:ext cx="1917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charset="0"/>
                <a:ea typeface="ＭＳ Ｐゴシック" charset="-128"/>
                <a:cs typeface="ＭＳ Ｐゴシック" charset="-128"/>
              </a:rPr>
              <a:t>Standalone </a:t>
            </a:r>
            <a:r>
              <a:rPr lang="en-US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Client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886200" y="1371600"/>
            <a:ext cx="1872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Registered Client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200400" y="1219200"/>
            <a:ext cx="76200" cy="4800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38100" dist="50800" dir="13500000">
              <a:schemeClr val="tx1">
                <a:lumMod val="50000"/>
                <a:lumOff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1447800"/>
            <a:ext cx="381000" cy="381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2" y="1493520"/>
            <a:ext cx="597039" cy="584200"/>
          </a:xfrm>
          <a:prstGeom prst="rect">
            <a:avLst/>
          </a:prstGeom>
        </p:spPr>
      </p:pic>
      <p:sp>
        <p:nvSpPr>
          <p:cNvPr id="4" name="Curved Down Arrow 3"/>
          <p:cNvSpPr/>
          <p:nvPr/>
        </p:nvSpPr>
        <p:spPr bwMode="auto">
          <a:xfrm rot="21024487" flipH="1">
            <a:off x="5562044" y="1531100"/>
            <a:ext cx="660400" cy="559161"/>
          </a:xfrm>
          <a:prstGeom prst="curvedDownArrow">
            <a:avLst>
              <a:gd name="adj1" fmla="val 25000"/>
              <a:gd name="adj2" fmla="val 82540"/>
              <a:gd name="adj3" fmla="val 25000"/>
            </a:avLst>
          </a:prstGeom>
          <a:solidFill>
            <a:srgbClr val="E46C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10" name="Picture 9" descr="FortiGate_Icon_1U_L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554479"/>
            <a:ext cx="1500632" cy="93878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7430" y="6397187"/>
            <a:ext cx="3518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</p:spTree>
    <p:extLst>
      <p:ext uri="{BB962C8B-B14F-4D97-AF65-F5344CB8AC3E}">
        <p14:creationId xmlns:p14="http://schemas.microsoft.com/office/powerpoint/2010/main" val="42868380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457200" y="4256496"/>
            <a:ext cx="3581400" cy="1295400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Point Control License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1"/>
          </p:nvPr>
        </p:nvSpPr>
        <p:spPr>
          <a:xfrm>
            <a:off x="4267200" y="1465982"/>
            <a:ext cx="4445757" cy="4615104"/>
          </a:xfrm>
        </p:spPr>
        <p:txBody>
          <a:bodyPr/>
          <a:lstStyle/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Measures registered FortiClient on FortiOS V5.2 per FortiGate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Default </a:t>
            </a:r>
            <a:r>
              <a:rPr lang="en-US" sz="2000" b="1" dirty="0" smtClean="0">
                <a:solidFill>
                  <a:schemeClr val="accent4"/>
                </a:solidFill>
              </a:rPr>
              <a:t>10 free </a:t>
            </a:r>
            <a:r>
              <a:rPr lang="en-US" sz="2000" dirty="0" smtClean="0">
                <a:solidFill>
                  <a:schemeClr val="tx1"/>
                </a:solidFill>
              </a:rPr>
              <a:t>registered clients – Upgrade License for FG-60C and above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purchase </a:t>
            </a:r>
            <a:r>
              <a:rPr lang="en-US" sz="2000" b="1" dirty="0" smtClean="0">
                <a:solidFill>
                  <a:srgbClr val="C00000"/>
                </a:solidFill>
              </a:rPr>
              <a:t>unlocks max </a:t>
            </a:r>
            <a:r>
              <a:rPr lang="en-US" sz="2000" dirty="0" smtClean="0">
                <a:solidFill>
                  <a:schemeClr val="tx1"/>
                </a:solidFill>
              </a:rPr>
              <a:t>registered clients supported; is not stackable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Annual subscription, price </a:t>
            </a:r>
            <a:r>
              <a:rPr lang="en-US" sz="2000" b="1" dirty="0" smtClean="0">
                <a:solidFill>
                  <a:srgbClr val="C00000"/>
                </a:solidFill>
              </a:rPr>
              <a:t>varies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according to FortiGate Models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is required for each member in a HA cluster but do not aggregate max values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File generated via FortiCare system is required for custom install Repackager Tool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9" name="Picture 8" descr="FortiGate_Icon_1U_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600" y="2656296"/>
            <a:ext cx="1500632" cy="938784"/>
          </a:xfrm>
          <a:prstGeom prst="rect">
            <a:avLst/>
          </a:prstGeom>
        </p:spPr>
      </p:pic>
      <p:pic>
        <p:nvPicPr>
          <p:cNvPr id="10" name="Picture 9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4408896"/>
            <a:ext cx="734603" cy="914400"/>
          </a:xfrm>
          <a:prstGeom prst="rect">
            <a:avLst/>
          </a:prstGeom>
        </p:spPr>
      </p:pic>
      <p:pic>
        <p:nvPicPr>
          <p:cNvPr id="11" name="Picture 10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4408896"/>
            <a:ext cx="734603" cy="914400"/>
          </a:xfrm>
          <a:prstGeom prst="rect">
            <a:avLst/>
          </a:prstGeom>
        </p:spPr>
      </p:pic>
      <p:pic>
        <p:nvPicPr>
          <p:cNvPr id="12" name="Picture 11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4408896"/>
            <a:ext cx="734603" cy="91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440889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…</a:t>
            </a:r>
            <a:endParaRPr lang="en-US" sz="4000" dirty="0"/>
          </a:p>
        </p:txBody>
      </p:sp>
      <p:cxnSp>
        <p:nvCxnSpPr>
          <p:cNvPr id="13" name="Straight Connector 12"/>
          <p:cNvCxnSpPr>
            <a:stCxn id="9" idx="2"/>
            <a:endCxn id="5" idx="0"/>
          </p:cNvCxnSpPr>
          <p:nvPr/>
        </p:nvCxnSpPr>
        <p:spPr bwMode="auto">
          <a:xfrm flipH="1">
            <a:off x="2247900" y="3595080"/>
            <a:ext cx="1016" cy="66141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65138" y="1457325"/>
            <a:ext cx="8488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License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279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Point Control License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74202"/>
              </p:ext>
            </p:extLst>
          </p:nvPr>
        </p:nvGraphicFramePr>
        <p:xfrm>
          <a:off x="567521" y="1805870"/>
          <a:ext cx="7875538" cy="2378279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3072018"/>
                <a:gridCol w="2401760"/>
                <a:gridCol w="2401760"/>
              </a:tblGrid>
              <a:tr h="899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Features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V5.0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V5.2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License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Renewal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Perpetual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Annually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Activation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Requires License Certificate and enter code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on GUI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Similar to FortiGuard Service</a:t>
                      </a: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30-90 series, VM00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200 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200 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100-300</a:t>
                      </a:r>
                      <a:r>
                        <a:rPr lang="en-US" sz="14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series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2,000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 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600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 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500-800 series, VM01, 02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1000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series,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VM04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8,000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8,000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3000,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5000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series,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VM08</a:t>
                      </a: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16,000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20,000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6547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3520" y="274638"/>
            <a:ext cx="8229600" cy="466211"/>
          </a:xfrm>
        </p:spPr>
        <p:txBody>
          <a:bodyPr>
            <a:normAutofit/>
          </a:bodyPr>
          <a:lstStyle/>
          <a:p>
            <a:r>
              <a:rPr lang="en-US" b="0" i="0" dirty="0" smtClean="0"/>
              <a:t>FortiClient V5.2 Feature Parity</a:t>
            </a:r>
            <a:endParaRPr lang="en-US" b="0" i="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203456" y="1103546"/>
            <a:ext cx="4637141" cy="46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dirty="0" smtClean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New in 4.0 MR3</a:t>
            </a:r>
            <a:endParaRPr lang="en-GB" sz="2400" b="1" dirty="0">
              <a:solidFill>
                <a:srgbClr val="FFFFFF"/>
              </a:solidFill>
              <a:latin typeface="Arial Narrow" pitchFamily="34" charset="0"/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50916"/>
              </p:ext>
            </p:extLst>
          </p:nvPr>
        </p:nvGraphicFramePr>
        <p:xfrm>
          <a:off x="360350" y="1219485"/>
          <a:ext cx="8367250" cy="4846319"/>
        </p:xfrm>
        <a:graphic>
          <a:graphicData uri="http://schemas.openxmlformats.org/drawingml/2006/table">
            <a:tbl>
              <a:tblPr firstRow="1" bandRow="1">
                <a:effectLst>
                  <a:outerShdw blurRad="381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362927"/>
                <a:gridCol w="1396242"/>
                <a:gridCol w="1536027"/>
                <a:gridCol w="1536027"/>
                <a:gridCol w="1536027"/>
              </a:tblGrid>
              <a:tr h="251905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Windows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 OSX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err="1" smtClean="0"/>
                        <a:t>iOS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Android</a:t>
                      </a:r>
                      <a:endParaRPr lang="en-CA" dirty="0"/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IPSec VPN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SSL VPN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dk1"/>
                          </a:solidFill>
                        </a:rPr>
                        <a:t>Web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 Mode Only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2FA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Anti-Virus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Web Filtering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WAN Optimization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ym typeface="Symbol"/>
                        </a:rPr>
                        <a:t>-</a:t>
                      </a:r>
                      <a:endParaRPr lang="en-CA" sz="1400" b="1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  <a:tr h="209921">
                <a:tc gridSpan="5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Registered for Central Management</a:t>
                      </a:r>
                      <a:endParaRPr kumimoji="0" lang="en-CA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2099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Config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Provisioning</a:t>
                      </a:r>
                      <a:endParaRPr kumimoji="0" lang="en-CA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Logging (to</a:t>
                      </a:r>
                      <a:r>
                        <a:rPr lang="en-US" sz="1400" baseline="0" dirty="0" smtClean="0"/>
                        <a:t> FMGR/FAZ</a:t>
                      </a:r>
                      <a:r>
                        <a:rPr lang="en-US" sz="1400" dirty="0" smtClean="0"/>
                        <a:t>)</a:t>
                      </a:r>
                      <a:endParaRPr lang="en-CA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Windows AD SSO Agent</a:t>
                      </a:r>
                      <a:endParaRPr lang="en-CA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Application Firewall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35686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Vulnerability Scanning &amp; Reporting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  <a:tr h="209921">
                <a:tc>
                  <a:txBody>
                    <a:bodyPr/>
                    <a:lstStyle/>
                    <a:p>
                      <a:r>
                        <a:rPr lang="en-CA" sz="1400" b="0" dirty="0" smtClean="0"/>
                        <a:t>Custom Install/Rebranding</a:t>
                      </a:r>
                      <a:endParaRPr lang="en-CA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  <a:tr h="2099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“On-net” detection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25109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FortiClient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4434" y="3698826"/>
            <a:ext cx="8307847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Client Management using FortiGate</a:t>
            </a:r>
          </a:p>
          <a:p>
            <a:pPr marL="285750" indent="-28575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Enforce </a:t>
            </a:r>
            <a:r>
              <a:rPr lang="en-US" sz="1800" dirty="0">
                <a:latin typeface="Arial Narrow"/>
                <a:cs typeface="Arial Narrow"/>
              </a:rPr>
              <a:t>Endpoint Compliance</a:t>
            </a:r>
          </a:p>
          <a:p>
            <a:pPr marL="285750" indent="-28575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>
                <a:latin typeface="Arial Narrow"/>
                <a:cs typeface="Arial Narrow"/>
              </a:rPr>
              <a:t>Manage Client registration</a:t>
            </a:r>
          </a:p>
          <a:p>
            <a:pPr marL="285750" indent="-28575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>
                <a:latin typeface="Arial Narrow"/>
                <a:cs typeface="Arial Narrow"/>
              </a:rPr>
              <a:t>Setup &amp; Distribute Endpoint profiles</a:t>
            </a:r>
          </a:p>
          <a:p>
            <a:pPr marL="285750" indent="-285750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>
                <a:latin typeface="Arial Narrow"/>
                <a:cs typeface="Arial Narrow"/>
              </a:rPr>
              <a:t>View Status</a:t>
            </a: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691" t="5486" r="-1"/>
          <a:stretch/>
        </p:blipFill>
        <p:spPr>
          <a:xfrm>
            <a:off x="117839" y="1859354"/>
            <a:ext cx="8921415" cy="1230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3668641"/>
      </p:ext>
    </p:extLst>
  </p:cSld>
  <p:clrMapOvr>
    <a:masterClrMapping/>
  </p:clrMapOvr>
  <p:transition xmlns:p14="http://schemas.microsoft.com/office/powerpoint/2010/main">
    <p:wipe dir="r"/>
  </p:transition>
</p:sld>
</file>

<file path=ppt/theme/theme1.xml><?xml version="1.0" encoding="utf-8"?>
<a:theme xmlns:a="http://schemas.openxmlformats.org/drawingml/2006/main" name="FTNT-2012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FTNT-2012_PPT_Template-add.potx</Template>
  <TotalTime>28887</TotalTime>
  <Words>1210</Words>
  <Application>Microsoft Macintosh PowerPoint</Application>
  <PresentationFormat>On-screen Show (4:3)</PresentationFormat>
  <Paragraphs>319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FTNT-2012_PPT_Template-add</vt:lpstr>
      <vt:lpstr>FortiClient V5.2</vt:lpstr>
      <vt:lpstr>Background</vt:lpstr>
      <vt:lpstr>FortiClient 5.0</vt:lpstr>
      <vt:lpstr>FortiClient 5.0</vt:lpstr>
      <vt:lpstr>Operation Modes</vt:lpstr>
      <vt:lpstr>End Point Control License</vt:lpstr>
      <vt:lpstr>End Point Control License</vt:lpstr>
      <vt:lpstr>FortiClient V5.2 Feature Parity</vt:lpstr>
      <vt:lpstr>Managing FortiClient</vt:lpstr>
      <vt:lpstr>Endpoint Control for Mobile Users</vt:lpstr>
      <vt:lpstr>Endpoint Control for Mobile Users</vt:lpstr>
      <vt:lpstr>Client Deployment/Provisioning</vt:lpstr>
      <vt:lpstr>Configuration Provisioning</vt:lpstr>
      <vt:lpstr>Configuration Provisioning</vt:lpstr>
      <vt:lpstr>Configuration Provisioning</vt:lpstr>
      <vt:lpstr>Configuration Provisioning</vt:lpstr>
      <vt:lpstr>Configuration Provisioning</vt:lpstr>
      <vt:lpstr>Endpoint Compliance</vt:lpstr>
      <vt:lpstr>Endpoint Compliance</vt:lpstr>
      <vt:lpstr>FortiClient Features</vt:lpstr>
      <vt:lpstr>FortiClient Features</vt:lpstr>
      <vt:lpstr>FortiClient Features</vt:lpstr>
      <vt:lpstr>FortiClient Features</vt:lpstr>
      <vt:lpstr>FortiClient Features</vt:lpstr>
      <vt:lpstr>FortiClient Features</vt:lpstr>
      <vt:lpstr>FortiClient Features</vt:lpstr>
      <vt:lpstr>Logging &amp; Reporting</vt:lpstr>
      <vt:lpstr>FortiClient iOS &amp; Android</vt:lpstr>
      <vt:lpstr>FortiClient iOS &amp; Android</vt:lpstr>
      <vt:lpstr>PowerPoint Presentation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Robin Liao</cp:lastModifiedBy>
  <cp:revision>1514</cp:revision>
  <cp:lastPrinted>2009-05-09T00:21:53Z</cp:lastPrinted>
  <dcterms:created xsi:type="dcterms:W3CDTF">2012-01-26T23:40:20Z</dcterms:created>
  <dcterms:modified xsi:type="dcterms:W3CDTF">2014-07-11T18:35:45Z</dcterms:modified>
</cp:coreProperties>
</file>